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6" r:id="rId12"/>
    <p:sldId id="267" r:id="rId13"/>
    <p:sldId id="270" r:id="rId14"/>
    <p:sldId id="269" r:id="rId15"/>
    <p:sldId id="265" r:id="rId16"/>
    <p:sldId id="271" r:id="rId17"/>
    <p:sldId id="272" r:id="rId18"/>
    <p:sldId id="274" r:id="rId19"/>
    <p:sldId id="277" r:id="rId20"/>
  </p:sldIdLst>
  <p:sldSz cx="18288000" cy="10287000"/>
  <p:notesSz cx="6858000" cy="9144000"/>
  <p:embeddedFontLst>
    <p:embeddedFont>
      <p:font typeface="ITC Avant Garde Gothic" panose="020B0502020202020204" pitchFamily="34" charset="77"/>
      <p:regular r:id="rId21"/>
    </p:embeddedFont>
    <p:embeddedFont>
      <p:font typeface="ITC Avant Garde Gothic Bold" panose="020B0802020202020204" pitchFamily="34" charset="77"/>
      <p:regular r:id="rId22"/>
      <p:bold r:id="rId23"/>
    </p:embeddedFont>
    <p:embeddedFont>
      <p:font typeface="Montserrat Classic Bold" pitchFamily="2" charset="77"/>
      <p:regular r:id="rId24"/>
      <p:bold r:id="rId25"/>
    </p:embeddedFont>
    <p:embeddedFont>
      <p:font typeface="Now" pitchFamily="2" charset="77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8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913902"/>
            <a:ext cx="4840817" cy="906553"/>
          </a:xfrm>
          <a:custGeom>
            <a:avLst/>
            <a:gdLst/>
            <a:ahLst/>
            <a:cxnLst/>
            <a:rect l="l" t="t" r="r" b="b"/>
            <a:pathLst>
              <a:path w="4840817" h="906553">
                <a:moveTo>
                  <a:pt x="0" y="0"/>
                </a:moveTo>
                <a:lnTo>
                  <a:pt x="4840817" y="0"/>
                </a:lnTo>
                <a:lnTo>
                  <a:pt x="4840817" y="906553"/>
                </a:lnTo>
                <a:lnTo>
                  <a:pt x="0" y="906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AutoShape 3"/>
          <p:cNvSpPr/>
          <p:nvPr/>
        </p:nvSpPr>
        <p:spPr>
          <a:xfrm>
            <a:off x="4482504" y="8344588"/>
            <a:ext cx="1017791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1191820" y="5783087"/>
            <a:ext cx="3580823" cy="1850833"/>
          </a:xfrm>
          <a:custGeom>
            <a:avLst/>
            <a:gdLst/>
            <a:ahLst/>
            <a:cxnLst/>
            <a:rect l="l" t="t" r="r" b="b"/>
            <a:pathLst>
              <a:path w="3580823" h="1850833">
                <a:moveTo>
                  <a:pt x="0" y="0"/>
                </a:moveTo>
                <a:lnTo>
                  <a:pt x="3580823" y="0"/>
                </a:lnTo>
                <a:lnTo>
                  <a:pt x="3580823" y="1850834"/>
                </a:lnTo>
                <a:lnTo>
                  <a:pt x="0" y="1850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10387102" y="2057400"/>
            <a:ext cx="12328989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9" y="0"/>
                </a:lnTo>
                <a:lnTo>
                  <a:pt x="123289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6"/>
          <p:cNvSpPr txBox="1"/>
          <p:nvPr/>
        </p:nvSpPr>
        <p:spPr>
          <a:xfrm>
            <a:off x="1191820" y="1643115"/>
            <a:ext cx="6654661" cy="293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16"/>
              </a:lnSpc>
            </a:pPr>
            <a:r>
              <a:rPr lang="en-US" sz="9680">
                <a:solidFill>
                  <a:srgbClr val="FFFFFF"/>
                </a:solidFill>
                <a:latin typeface="Montserrat Classic Bold"/>
              </a:rPr>
              <a:t>WRITING TASK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1960" y="8097675"/>
            <a:ext cx="3000544" cy="48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4"/>
              </a:lnSpc>
              <a:spcBef>
                <a:spcPct val="0"/>
              </a:spcBef>
            </a:pPr>
            <a:r>
              <a:rPr lang="en-US" sz="2846" spc="142">
                <a:solidFill>
                  <a:srgbClr val="000000"/>
                </a:solidFill>
                <a:latin typeface="Montserrat Classic Bold"/>
              </a:rPr>
              <a:t>SUBSCRIBE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785389"/>
            <a:ext cx="779526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WRITING TASK 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8740" y="2531604"/>
            <a:ext cx="15590520" cy="466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48"/>
              </a:lnSpc>
            </a:pPr>
            <a:endParaRPr dirty="0"/>
          </a:p>
          <a:p>
            <a:pPr>
              <a:lnSpc>
                <a:spcPts val="3348"/>
              </a:lnSpc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For Writing Task 2 you are given 40 mins and a topic to write down an essay in minimum 250 words which should be extended to 280 words.</a:t>
            </a:r>
          </a:p>
          <a:p>
            <a:pPr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>
              <a:lnSpc>
                <a:spcPts val="3348"/>
              </a:lnSpc>
            </a:pPr>
            <a:r>
              <a:rPr lang="en-US" sz="3100" spc="238" dirty="0">
                <a:solidFill>
                  <a:srgbClr val="FFFFFF"/>
                </a:solidFill>
                <a:latin typeface="ITC Avant Garde Gothic"/>
              </a:rPr>
              <a:t>Task 2 counts more towards your Writing band score</a:t>
            </a:r>
          </a:p>
          <a:p>
            <a:pPr>
              <a:lnSpc>
                <a:spcPts val="3348"/>
              </a:lnSpc>
            </a:pPr>
            <a:endParaRPr lang="en-US" sz="3100" spc="238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Task 1 = 1/3rd of your score</a:t>
            </a:r>
          </a:p>
          <a:p>
            <a:pPr marL="280513" lvl="1"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Task 2 = 2/3rds of your score</a:t>
            </a:r>
          </a:p>
          <a:p>
            <a:pPr marL="561025" lvl="1" indent="-280512"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  <a:p>
            <a:pPr marL="561025" lvl="1" indent="-280512">
              <a:lnSpc>
                <a:spcPts val="3348"/>
              </a:lnSpc>
            </a:pPr>
            <a:endParaRPr lang="en-US" sz="3100" spc="240" dirty="0">
              <a:solidFill>
                <a:srgbClr val="FFFFFF"/>
              </a:solidFill>
              <a:latin typeface="ITC Avant Garde Gothic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59384" y="1493025"/>
            <a:ext cx="10977633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TIME MANAGEMENT IN WRITING TASK 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03408" y="4105121"/>
            <a:ext cx="7840592" cy="1962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Essay planning  5 minutes</a:t>
            </a:r>
          </a:p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Writing  32 minutes </a:t>
            </a:r>
          </a:p>
          <a:p>
            <a:pPr marL="669293" lvl="1" indent="-334646">
              <a:lnSpc>
                <a:spcPts val="514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Final Proof Reading 3 minutes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4714"/>
            <a:ext cx="12851892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WHAT IS PARAPHRASING THESIS STATEMENT?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399084"/>
            <a:ext cx="16722899" cy="426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>
                <a:solidFill>
                  <a:srgbClr val="FFFFFF"/>
                </a:solidFill>
                <a:latin typeface="ITC Avant Garde Gothic"/>
              </a:rPr>
              <a:t>Paraphrasing is the expression of a phrase or sentence in another way it should be  in 2-3 lines .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>
                <a:solidFill>
                  <a:srgbClr val="FFFFFF"/>
                </a:solidFill>
                <a:latin typeface="ITC Avant Garde Gothic"/>
              </a:rPr>
              <a:t>Helps you to focus on the main topic, using your own words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>
                <a:solidFill>
                  <a:srgbClr val="FFFFFF"/>
                </a:solidFill>
                <a:latin typeface="ITC Avant Garde Gothic"/>
              </a:rPr>
              <a:t>Prevents redundancy and makes the sentence structure in the essay or written material more appealing to the reader.</a:t>
            </a:r>
          </a:p>
          <a:p>
            <a:pPr marL="669293" lvl="1" indent="-334646" algn="just">
              <a:lnSpc>
                <a:spcPts val="4836"/>
              </a:lnSpc>
              <a:buFont typeface="Arial"/>
              <a:buChar char="•"/>
            </a:pPr>
            <a:r>
              <a:rPr lang="en-US" sz="2800" u="none" strike="noStrike" spc="240" dirty="0">
                <a:solidFill>
                  <a:srgbClr val="FFFFFF"/>
                </a:solidFill>
                <a:latin typeface="ITC Avant Garde Gothic"/>
              </a:rPr>
              <a:t>Thesis statement is a statement which gives an overview to the examiner what next student has written in detail</a:t>
            </a:r>
            <a:r>
              <a:rPr lang="en-US" sz="2800" spc="240" dirty="0">
                <a:solidFill>
                  <a:srgbClr val="FFFFFF"/>
                </a:solidFill>
                <a:latin typeface="ITC Avant Garde Gothic"/>
              </a:rPr>
              <a:t> </a:t>
            </a:r>
            <a:r>
              <a:rPr lang="en-US" sz="2800" u="none" strike="noStrike" spc="240" dirty="0">
                <a:solidFill>
                  <a:srgbClr val="FFFFFF"/>
                </a:solidFill>
                <a:latin typeface="ITC Avant Garde Gothic"/>
              </a:rPr>
              <a:t>in body paragraphs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3102" y="864306"/>
            <a:ext cx="12573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COMMON ESSAY TOPICS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3102" y="2084758"/>
            <a:ext cx="15590520" cy="734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Art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Business &amp; Money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Communication &amp; Personality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Crime &amp; Punishment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Economics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Education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Environment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Family &amp; Children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Food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Health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Media &amp; Advertising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Language	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1173766"/>
            <a:ext cx="1466879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OTHER COMMON ESSAY TOPICS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8740" y="2612707"/>
            <a:ext cx="15590520" cy="4906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Reading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Technology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Transport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Travel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Society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Sport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Work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>
                <a:solidFill>
                  <a:srgbClr val="FFFFFF"/>
                </a:solidFill>
                <a:latin typeface="ITC Avant Garde Gothic"/>
              </a:rPr>
              <a:t>And any 1 you get in the exam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55905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GENERAL FORMAT OF ESSAY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409788"/>
            <a:ext cx="15246772" cy="6616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Paraphrase the question statement in 2-3 lines and then give your opinion which is a part of thesis statement in minimum 2 and max 3 lines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Thesis statement is  a statement which gives an overview to the examiner what next student has written in detail</a:t>
            </a:r>
            <a:r>
              <a:rPr lang="en-US" sz="2400" spc="186" dirty="0">
                <a:solidFill>
                  <a:srgbClr val="FFFFFF"/>
                </a:solidFill>
                <a:latin typeface="ITC Avant Garde Gothic"/>
              </a:rPr>
              <a:t> b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etween 35-50 words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endParaRPr lang="en-US" sz="2400" u="none" strike="noStrike" spc="186" dirty="0">
              <a:solidFill>
                <a:srgbClr val="FFFFFF"/>
              </a:solidFill>
              <a:latin typeface="ITC Avant Garde Gothic"/>
            </a:endParaRPr>
          </a:p>
          <a:p>
            <a:pPr marL="259083" lvl="1" algn="ctr">
              <a:lnSpc>
                <a:spcPts val="3744"/>
              </a:lnSpc>
              <a:spcBef>
                <a:spcPct val="0"/>
              </a:spcBef>
            </a:pPr>
            <a:r>
              <a:rPr lang="en-US" sz="2800" b="1" u="none" strike="noStrike" spc="186" dirty="0">
                <a:solidFill>
                  <a:srgbClr val="FFFFFF"/>
                </a:solidFill>
                <a:latin typeface="ITC Avant Garde Gothic"/>
              </a:rPr>
              <a:t>Format of Body Para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Min 2 max 3 para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State the topic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Explain the topic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Support it with example</a:t>
            </a:r>
          </a:p>
          <a:p>
            <a:pPr marL="518166" lvl="1" indent="-259083" algn="l">
              <a:lnSpc>
                <a:spcPts val="374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Between 100-110 words for each para</a:t>
            </a:r>
          </a:p>
          <a:p>
            <a:pPr algn="l">
              <a:lnSpc>
                <a:spcPts val="3744"/>
              </a:lnSpc>
              <a:spcBef>
                <a:spcPct val="0"/>
              </a:spcBef>
            </a:pPr>
            <a:endParaRPr lang="en-US" sz="2400" u="none" strike="noStrike" spc="186" dirty="0">
              <a:solidFill>
                <a:srgbClr val="FFFFFF"/>
              </a:solidFill>
              <a:latin typeface="ITC Avant Garde Gothic"/>
            </a:endParaRPr>
          </a:p>
          <a:p>
            <a:pPr algn="l">
              <a:lnSpc>
                <a:spcPts val="3744"/>
              </a:lnSpc>
            </a:pPr>
            <a:r>
              <a:rPr lang="en-US" sz="2400" u="none" strike="noStrike" spc="186" dirty="0">
                <a:solidFill>
                  <a:srgbClr val="FFFFFF"/>
                </a:solidFill>
                <a:latin typeface="ITC Avant Garde Gothic Bold"/>
              </a:rPr>
              <a:t>Conclusion: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 </a:t>
            </a:r>
            <a:r>
              <a:rPr lang="en-US" sz="2400" u="none" strike="noStrike" spc="186" dirty="0" err="1">
                <a:solidFill>
                  <a:srgbClr val="FFFFFF"/>
                </a:solidFill>
                <a:latin typeface="ITC Avant Garde Gothic"/>
              </a:rPr>
              <a:t>Summarising</a:t>
            </a:r>
            <a:r>
              <a:rPr lang="en-US" sz="2400" u="none" strike="noStrike" spc="186" dirty="0">
                <a:solidFill>
                  <a:srgbClr val="FFFFFF"/>
                </a:solidFill>
                <a:latin typeface="ITC Avant Garde Gothic"/>
              </a:rPr>
              <a:t> your essay in min 2 and max 3 lines without adding any new points not mentioned in essay.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7200" y="548794"/>
            <a:ext cx="155905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37"/>
              </a:lnSpc>
              <a:spcBef>
                <a:spcPct val="0"/>
              </a:spcBef>
            </a:pPr>
            <a:r>
              <a:rPr lang="en-US" sz="6780" u="none" strike="noStrike">
                <a:solidFill>
                  <a:srgbClr val="FFFFFF"/>
                </a:solidFill>
                <a:latin typeface="Montserrat Classic Bold"/>
              </a:rPr>
              <a:t>TYPES OF ESSAY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8740" y="2070963"/>
            <a:ext cx="12118852" cy="5505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To What extent you Agree / Disagree </a:t>
            </a:r>
          </a:p>
          <a:p>
            <a:pPr marL="669293" lvl="1" indent="-334646">
              <a:lnSpc>
                <a:spcPts val="4836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Positive or Negative Development </a:t>
            </a:r>
          </a:p>
          <a:p>
            <a:pPr marL="669293" lvl="1" indent="-334646">
              <a:lnSpc>
                <a:spcPts val="4836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Discuss both points of view and give your opinion</a:t>
            </a:r>
            <a:endParaRPr lang="en-US" sz="3100" u="none" strike="noStrike" spc="240" dirty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Advantages Outweigh the Disadvantages and vice-versa</a:t>
            </a:r>
          </a:p>
          <a:p>
            <a:pPr marL="669293" lvl="1" indent="-334646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Causes and </a:t>
            </a: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Solutions/Advantages &amp; Disadvantages/Problems and Solutions</a:t>
            </a:r>
            <a:endParaRPr lang="en-US" sz="3100" u="none" strike="noStrike" spc="240" dirty="0">
              <a:solidFill>
                <a:srgbClr val="FFFFFF"/>
              </a:solidFill>
              <a:latin typeface="ITC Avant Garde Gothic"/>
            </a:endParaRP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u="none" strike="noStrike" spc="240" dirty="0">
                <a:solidFill>
                  <a:srgbClr val="FFFFFF"/>
                </a:solidFill>
                <a:latin typeface="ITC Avant Garde Gothic"/>
              </a:rPr>
              <a:t>Double Questions </a:t>
            </a:r>
          </a:p>
          <a:p>
            <a:pPr marL="669293" lvl="1" indent="-334646" algn="l">
              <a:lnSpc>
                <a:spcPts val="4836"/>
              </a:lnSpc>
              <a:buFont typeface="Arial"/>
              <a:buChar char="•"/>
            </a:pPr>
            <a:r>
              <a:rPr lang="en-US" sz="3100" spc="240" dirty="0">
                <a:solidFill>
                  <a:srgbClr val="FFFFFF"/>
                </a:solidFill>
                <a:latin typeface="ITC Avant Garde Gothic"/>
              </a:rPr>
              <a:t>Direct Opinion Essay</a:t>
            </a:r>
            <a:endParaRPr lang="en-US" sz="3100" u="none" strike="noStrike" spc="240" dirty="0">
              <a:solidFill>
                <a:srgbClr val="FFFFFF"/>
              </a:solidFill>
              <a:latin typeface="ITC Avant Garde Gothic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5" name="Freeform 5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0209" y="767255"/>
            <a:ext cx="13087322" cy="630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5377"/>
              </a:lnSpc>
              <a:spcBef>
                <a:spcPct val="0"/>
              </a:spcBef>
              <a:defRPr sz="4480">
                <a:solidFill>
                  <a:srgbClr val="FFFFFF"/>
                </a:solidFill>
                <a:latin typeface="Montserrat Classic Bold"/>
              </a:defRPr>
            </a:lvl1pPr>
          </a:lstStyle>
          <a:p>
            <a:r>
              <a:rPr lang="en-US" dirty="0"/>
              <a:t>To What Extent Agree Disagree Essay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33095" y="1826525"/>
            <a:ext cx="11853261" cy="8125618"/>
            <a:chOff x="0" y="0"/>
            <a:chExt cx="3121847" cy="2140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21846" cy="2140080"/>
            </a:xfrm>
            <a:custGeom>
              <a:avLst/>
              <a:gdLst/>
              <a:ahLst/>
              <a:cxnLst/>
              <a:rect l="l" t="t" r="r" b="b"/>
              <a:pathLst>
                <a:path w="3121846" h="2140080">
                  <a:moveTo>
                    <a:pt x="33310" y="0"/>
                  </a:moveTo>
                  <a:lnTo>
                    <a:pt x="3088536" y="0"/>
                  </a:lnTo>
                  <a:cubicBezTo>
                    <a:pt x="3106933" y="0"/>
                    <a:pt x="3121846" y="14914"/>
                    <a:pt x="3121846" y="33310"/>
                  </a:cubicBezTo>
                  <a:lnTo>
                    <a:pt x="3121846" y="2106770"/>
                  </a:lnTo>
                  <a:cubicBezTo>
                    <a:pt x="3121846" y="2125167"/>
                    <a:pt x="3106933" y="2140080"/>
                    <a:pt x="3088536" y="2140080"/>
                  </a:cubicBezTo>
                  <a:lnTo>
                    <a:pt x="33310" y="2140080"/>
                  </a:lnTo>
                  <a:cubicBezTo>
                    <a:pt x="14914" y="2140080"/>
                    <a:pt x="0" y="2125167"/>
                    <a:pt x="0" y="2106770"/>
                  </a:cubicBezTo>
                  <a:lnTo>
                    <a:pt x="0" y="33310"/>
                  </a:lnTo>
                  <a:cubicBezTo>
                    <a:pt x="0" y="14914"/>
                    <a:pt x="14914" y="0"/>
                    <a:pt x="33310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122188" y="2153482"/>
            <a:ext cx="9504681" cy="7471703"/>
          </a:xfrm>
          <a:custGeom>
            <a:avLst/>
            <a:gdLst/>
            <a:ahLst/>
            <a:cxnLst/>
            <a:rect l="l" t="t" r="r" b="b"/>
            <a:pathLst>
              <a:path w="9504681" h="7471703">
                <a:moveTo>
                  <a:pt x="0" y="0"/>
                </a:moveTo>
                <a:lnTo>
                  <a:pt x="9504681" y="0"/>
                </a:lnTo>
                <a:lnTo>
                  <a:pt x="9504681" y="7471703"/>
                </a:lnTo>
                <a:lnTo>
                  <a:pt x="0" y="7471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437" t="-1598" r="-4437" b="-5080"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92535" y="757192"/>
            <a:ext cx="12644241" cy="8953806"/>
            <a:chOff x="0" y="0"/>
            <a:chExt cx="3330171" cy="23582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30171" cy="2358204"/>
            </a:xfrm>
            <a:custGeom>
              <a:avLst/>
              <a:gdLst/>
              <a:ahLst/>
              <a:cxnLst/>
              <a:rect l="l" t="t" r="r" b="b"/>
              <a:pathLst>
                <a:path w="3330171" h="2358204">
                  <a:moveTo>
                    <a:pt x="31227" y="0"/>
                  </a:moveTo>
                  <a:lnTo>
                    <a:pt x="3298944" y="0"/>
                  </a:lnTo>
                  <a:cubicBezTo>
                    <a:pt x="3307226" y="0"/>
                    <a:pt x="3315169" y="3290"/>
                    <a:pt x="3321025" y="9146"/>
                  </a:cubicBezTo>
                  <a:cubicBezTo>
                    <a:pt x="3326881" y="15002"/>
                    <a:pt x="3330171" y="22945"/>
                    <a:pt x="3330171" y="31227"/>
                  </a:cubicBezTo>
                  <a:lnTo>
                    <a:pt x="3330171" y="2326977"/>
                  </a:lnTo>
                  <a:cubicBezTo>
                    <a:pt x="3330171" y="2335259"/>
                    <a:pt x="3326881" y="2343202"/>
                    <a:pt x="3321025" y="2349058"/>
                  </a:cubicBezTo>
                  <a:cubicBezTo>
                    <a:pt x="3315169" y="2354914"/>
                    <a:pt x="3307226" y="2358204"/>
                    <a:pt x="3298944" y="2358204"/>
                  </a:cubicBezTo>
                  <a:lnTo>
                    <a:pt x="31227" y="2358204"/>
                  </a:lnTo>
                  <a:cubicBezTo>
                    <a:pt x="22945" y="2358204"/>
                    <a:pt x="15002" y="2354914"/>
                    <a:pt x="9146" y="2349058"/>
                  </a:cubicBezTo>
                  <a:cubicBezTo>
                    <a:pt x="3290" y="2343202"/>
                    <a:pt x="0" y="2335259"/>
                    <a:pt x="0" y="2326977"/>
                  </a:cubicBezTo>
                  <a:lnTo>
                    <a:pt x="0" y="31227"/>
                  </a:lnTo>
                  <a:cubicBezTo>
                    <a:pt x="0" y="22945"/>
                    <a:pt x="3290" y="15002"/>
                    <a:pt x="9146" y="9146"/>
                  </a:cubicBezTo>
                  <a:cubicBezTo>
                    <a:pt x="15002" y="3290"/>
                    <a:pt x="22945" y="0"/>
                    <a:pt x="31227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4DD13DE-1016-F258-B571-727CAA9B57E5}"/>
              </a:ext>
            </a:extLst>
          </p:cNvPr>
          <p:cNvSpPr txBox="1"/>
          <p:nvPr/>
        </p:nvSpPr>
        <p:spPr>
          <a:xfrm>
            <a:off x="1049654" y="1124231"/>
            <a:ext cx="13031415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rgbClr val="001D35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b="1" dirty="0">
              <a:solidFill>
                <a:srgbClr val="001D35"/>
              </a:solidFill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</a:rPr>
              <a:t>       Introduction (approx. 40-50 words):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Sentence 1: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Paraphrase the prompt/topic.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Sentence 2: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Give a clear opinion (e.g., "While I agree with..., I also believe...”, I agree to some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  point or to some extent).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</a:rPr>
              <a:t>Body Paragraph 1 (approx. 80-100 words):</a:t>
            </a:r>
            <a:endParaRPr lang="en-US" altLang="en-US" sz="2400" b="1" dirty="0">
              <a:solidFill>
                <a:srgbClr val="FF0000"/>
              </a:solidFill>
              <a:latin typeface="+mj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Topic Sentence: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First reason for your view.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Explanation: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Explain the point in detail.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Example: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Provide a concrete example to support your point.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</a:rPr>
              <a:t>Body Paragraph 2 (approx. 80-100 words):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Topic Sentence: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Second reason or opposing view/balanced perspective.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Explanation/Example: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Support this point.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</a:rPr>
              <a:t>Conclusion (approx. 30-40 words):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Sentence 1: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j-lt"/>
              </a:rPr>
              <a:t> Summarize the main points and restate your opinion in different words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CBF3D3-C94C-57BB-B11C-1F98BD07CE38}"/>
              </a:ext>
            </a:extLst>
          </p:cNvPr>
          <p:cNvSpPr txBox="1"/>
          <p:nvPr/>
        </p:nvSpPr>
        <p:spPr>
          <a:xfrm>
            <a:off x="1192535" y="552264"/>
            <a:ext cx="13842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en-US" sz="3600" dirty="0">
              <a:solidFill>
                <a:srgbClr val="FFFFFF"/>
              </a:solidFill>
              <a:latin typeface="Montserrat Classic Bold"/>
            </a:endParaRPr>
          </a:p>
          <a:p>
            <a:r>
              <a:rPr lang="en-US" altLang="en-US" sz="3600" dirty="0">
                <a:solidFill>
                  <a:srgbClr val="FF0000"/>
                </a:solidFill>
                <a:latin typeface="Montserrat Classic Bold"/>
              </a:rPr>
              <a:t>Agree/Disagree Essay 50</a:t>
            </a:r>
            <a:r>
              <a:rPr lang="en-US" altLang="en-US" sz="3600" b="1" dirty="0">
                <a:solidFill>
                  <a:srgbClr val="FF0000"/>
                </a:solidFill>
                <a:latin typeface="Montserrat Classic Bold"/>
              </a:rPr>
              <a:t>% 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en-US" altLang="en-US" sz="3600" dirty="0">
                <a:solidFill>
                  <a:srgbClr val="FF0000"/>
                </a:solidFill>
                <a:latin typeface="Montserrat Classic Bold"/>
              </a:rPr>
              <a:t>agree and 50% disagree</a:t>
            </a:r>
            <a:endParaRPr lang="en-US" altLang="en-US" sz="36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45303" y="786464"/>
            <a:ext cx="13800896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Positive OR Negative Development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31420" y="1681371"/>
            <a:ext cx="10109428" cy="8173613"/>
            <a:chOff x="0" y="0"/>
            <a:chExt cx="2662565" cy="21527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62565" cy="2152721"/>
            </a:xfrm>
            <a:custGeom>
              <a:avLst/>
              <a:gdLst/>
              <a:ahLst/>
              <a:cxnLst/>
              <a:rect l="l" t="t" r="r" b="b"/>
              <a:pathLst>
                <a:path w="2662565" h="2152721">
                  <a:moveTo>
                    <a:pt x="39056" y="0"/>
                  </a:moveTo>
                  <a:lnTo>
                    <a:pt x="2623509" y="0"/>
                  </a:lnTo>
                  <a:cubicBezTo>
                    <a:pt x="2645079" y="0"/>
                    <a:pt x="2662565" y="17486"/>
                    <a:pt x="2662565" y="39056"/>
                  </a:cubicBezTo>
                  <a:lnTo>
                    <a:pt x="2662565" y="2113665"/>
                  </a:lnTo>
                  <a:cubicBezTo>
                    <a:pt x="2662565" y="2124023"/>
                    <a:pt x="2658451" y="2133957"/>
                    <a:pt x="2651126" y="2141282"/>
                  </a:cubicBezTo>
                  <a:cubicBezTo>
                    <a:pt x="2643802" y="2148606"/>
                    <a:pt x="2633867" y="2152721"/>
                    <a:pt x="2623509" y="2152721"/>
                  </a:cubicBezTo>
                  <a:lnTo>
                    <a:pt x="39056" y="2152721"/>
                  </a:lnTo>
                  <a:cubicBezTo>
                    <a:pt x="17486" y="2152721"/>
                    <a:pt x="0" y="2135235"/>
                    <a:pt x="0" y="2113665"/>
                  </a:cubicBezTo>
                  <a:lnTo>
                    <a:pt x="0" y="39056"/>
                  </a:lnTo>
                  <a:cubicBezTo>
                    <a:pt x="0" y="17486"/>
                    <a:pt x="17486" y="0"/>
                    <a:pt x="39056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053644" y="2042675"/>
            <a:ext cx="8051725" cy="7444688"/>
          </a:xfrm>
          <a:custGeom>
            <a:avLst/>
            <a:gdLst/>
            <a:ahLst/>
            <a:cxnLst/>
            <a:rect l="l" t="t" r="r" b="b"/>
            <a:pathLst>
              <a:path w="8051725" h="7444688">
                <a:moveTo>
                  <a:pt x="0" y="0"/>
                </a:moveTo>
                <a:lnTo>
                  <a:pt x="8051725" y="0"/>
                </a:lnTo>
                <a:lnTo>
                  <a:pt x="8051725" y="7444688"/>
                </a:lnTo>
                <a:lnTo>
                  <a:pt x="0" y="74446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512" t="-5832" r="-7972" b="-4582"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27411" y="599828"/>
            <a:ext cx="11571020" cy="9213514"/>
            <a:chOff x="0" y="0"/>
            <a:chExt cx="3047511" cy="24266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47511" cy="2426604"/>
            </a:xfrm>
            <a:custGeom>
              <a:avLst/>
              <a:gdLst/>
              <a:ahLst/>
              <a:cxnLst/>
              <a:rect l="l" t="t" r="r" b="b"/>
              <a:pathLst>
                <a:path w="3047511" h="2426604">
                  <a:moveTo>
                    <a:pt x="34123" y="0"/>
                  </a:moveTo>
                  <a:lnTo>
                    <a:pt x="3013389" y="0"/>
                  </a:lnTo>
                  <a:cubicBezTo>
                    <a:pt x="3032234" y="0"/>
                    <a:pt x="3047511" y="15277"/>
                    <a:pt x="3047511" y="34123"/>
                  </a:cubicBezTo>
                  <a:lnTo>
                    <a:pt x="3047511" y="2392481"/>
                  </a:lnTo>
                  <a:cubicBezTo>
                    <a:pt x="3047511" y="2401531"/>
                    <a:pt x="3043916" y="2410211"/>
                    <a:pt x="3037517" y="2416610"/>
                  </a:cubicBezTo>
                  <a:cubicBezTo>
                    <a:pt x="3031118" y="2423009"/>
                    <a:pt x="3022438" y="2426604"/>
                    <a:pt x="3013389" y="2426604"/>
                  </a:cubicBezTo>
                  <a:lnTo>
                    <a:pt x="34123" y="2426604"/>
                  </a:lnTo>
                  <a:cubicBezTo>
                    <a:pt x="15277" y="2426604"/>
                    <a:pt x="0" y="2411327"/>
                    <a:pt x="0" y="2392481"/>
                  </a:cubicBezTo>
                  <a:lnTo>
                    <a:pt x="0" y="34123"/>
                  </a:lnTo>
                  <a:cubicBezTo>
                    <a:pt x="0" y="15277"/>
                    <a:pt x="15277" y="0"/>
                    <a:pt x="34123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205424" y="1028700"/>
            <a:ext cx="9405286" cy="8554310"/>
          </a:xfrm>
          <a:custGeom>
            <a:avLst/>
            <a:gdLst/>
            <a:ahLst/>
            <a:cxnLst/>
            <a:rect l="l" t="t" r="r" b="b"/>
            <a:pathLst>
              <a:path w="9405286" h="8554310">
                <a:moveTo>
                  <a:pt x="0" y="0"/>
                </a:moveTo>
                <a:lnTo>
                  <a:pt x="9405286" y="0"/>
                </a:lnTo>
                <a:lnTo>
                  <a:pt x="9405286" y="8554310"/>
                </a:lnTo>
                <a:lnTo>
                  <a:pt x="0" y="85543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132" t="-3250" r="-11104" b="-75460"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0200" y="869528"/>
            <a:ext cx="17146214" cy="630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 </a:t>
            </a:r>
            <a:r>
              <a:rPr lang="en-US" sz="3200" u="none" strike="noStrike" dirty="0">
                <a:solidFill>
                  <a:schemeClr val="bg1"/>
                </a:solidFill>
                <a:latin typeface="Montserrat Classic Bold"/>
              </a:rPr>
              <a:t>Discuss both points of view and give   your own opinion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0903" y="2033394"/>
            <a:ext cx="9335927" cy="7980414"/>
            <a:chOff x="0" y="0"/>
            <a:chExt cx="2458845" cy="21018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58845" cy="2101837"/>
            </a:xfrm>
            <a:custGeom>
              <a:avLst/>
              <a:gdLst/>
              <a:ahLst/>
              <a:cxnLst/>
              <a:rect l="l" t="t" r="r" b="b"/>
              <a:pathLst>
                <a:path w="2458845" h="2101837">
                  <a:moveTo>
                    <a:pt x="42292" y="0"/>
                  </a:moveTo>
                  <a:lnTo>
                    <a:pt x="2416553" y="0"/>
                  </a:lnTo>
                  <a:cubicBezTo>
                    <a:pt x="2427769" y="0"/>
                    <a:pt x="2438527" y="4456"/>
                    <a:pt x="2446458" y="12387"/>
                  </a:cubicBezTo>
                  <a:cubicBezTo>
                    <a:pt x="2454389" y="20318"/>
                    <a:pt x="2458845" y="31076"/>
                    <a:pt x="2458845" y="42292"/>
                  </a:cubicBezTo>
                  <a:lnTo>
                    <a:pt x="2458845" y="2059545"/>
                  </a:lnTo>
                  <a:cubicBezTo>
                    <a:pt x="2458845" y="2070762"/>
                    <a:pt x="2454389" y="2081519"/>
                    <a:pt x="2446458" y="2089450"/>
                  </a:cubicBezTo>
                  <a:cubicBezTo>
                    <a:pt x="2438527" y="2097382"/>
                    <a:pt x="2427769" y="2101837"/>
                    <a:pt x="2416553" y="2101837"/>
                  </a:cubicBezTo>
                  <a:lnTo>
                    <a:pt x="42292" y="2101837"/>
                  </a:lnTo>
                  <a:cubicBezTo>
                    <a:pt x="31076" y="2101837"/>
                    <a:pt x="20318" y="2097382"/>
                    <a:pt x="12387" y="2089450"/>
                  </a:cubicBezTo>
                  <a:cubicBezTo>
                    <a:pt x="4456" y="2081519"/>
                    <a:pt x="0" y="2070762"/>
                    <a:pt x="0" y="2059545"/>
                  </a:cubicBezTo>
                  <a:lnTo>
                    <a:pt x="0" y="42292"/>
                  </a:lnTo>
                  <a:cubicBezTo>
                    <a:pt x="0" y="31076"/>
                    <a:pt x="4456" y="20318"/>
                    <a:pt x="12387" y="12387"/>
                  </a:cubicBezTo>
                  <a:cubicBezTo>
                    <a:pt x="20318" y="4456"/>
                    <a:pt x="31076" y="0"/>
                    <a:pt x="4229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853045" y="2324100"/>
            <a:ext cx="7847967" cy="7689708"/>
          </a:xfrm>
          <a:custGeom>
            <a:avLst/>
            <a:gdLst/>
            <a:ahLst/>
            <a:cxnLst/>
            <a:rect l="l" t="t" r="r" b="b"/>
            <a:pathLst>
              <a:path w="7847967" h="7319262">
                <a:moveTo>
                  <a:pt x="0" y="0"/>
                </a:moveTo>
                <a:lnTo>
                  <a:pt x="7847967" y="0"/>
                </a:lnTo>
                <a:lnTo>
                  <a:pt x="7847967" y="7319262"/>
                </a:lnTo>
                <a:lnTo>
                  <a:pt x="0" y="7319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5296" y="1712256"/>
            <a:ext cx="13954792" cy="8237607"/>
            <a:chOff x="0" y="0"/>
            <a:chExt cx="3675336" cy="21695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75336" cy="2169576"/>
            </a:xfrm>
            <a:custGeom>
              <a:avLst/>
              <a:gdLst/>
              <a:ahLst/>
              <a:cxnLst/>
              <a:rect l="l" t="t" r="r" b="b"/>
              <a:pathLst>
                <a:path w="3675336" h="2169576">
                  <a:moveTo>
                    <a:pt x="28294" y="0"/>
                  </a:moveTo>
                  <a:lnTo>
                    <a:pt x="3647042" y="0"/>
                  </a:lnTo>
                  <a:cubicBezTo>
                    <a:pt x="3654546" y="0"/>
                    <a:pt x="3661743" y="2981"/>
                    <a:pt x="3667049" y="8287"/>
                  </a:cubicBezTo>
                  <a:cubicBezTo>
                    <a:pt x="3672355" y="13593"/>
                    <a:pt x="3675336" y="20790"/>
                    <a:pt x="3675336" y="28294"/>
                  </a:cubicBezTo>
                  <a:lnTo>
                    <a:pt x="3675336" y="2141282"/>
                  </a:lnTo>
                  <a:cubicBezTo>
                    <a:pt x="3675336" y="2148786"/>
                    <a:pt x="3672355" y="2155982"/>
                    <a:pt x="3667049" y="2161288"/>
                  </a:cubicBezTo>
                  <a:cubicBezTo>
                    <a:pt x="3661743" y="2166594"/>
                    <a:pt x="3654546" y="2169576"/>
                    <a:pt x="3647042" y="2169576"/>
                  </a:cubicBezTo>
                  <a:lnTo>
                    <a:pt x="28294" y="2169576"/>
                  </a:lnTo>
                  <a:cubicBezTo>
                    <a:pt x="12668" y="2169576"/>
                    <a:pt x="0" y="2156908"/>
                    <a:pt x="0" y="2141282"/>
                  </a:cubicBezTo>
                  <a:lnTo>
                    <a:pt x="0" y="28294"/>
                  </a:lnTo>
                  <a:cubicBezTo>
                    <a:pt x="0" y="20790"/>
                    <a:pt x="2981" y="13593"/>
                    <a:pt x="8287" y="8287"/>
                  </a:cubicBezTo>
                  <a:cubicBezTo>
                    <a:pt x="13593" y="2981"/>
                    <a:pt x="20790" y="0"/>
                    <a:pt x="2829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32C3DD33-5485-DCDC-47FB-4614CA0D3B5B}"/>
              </a:ext>
            </a:extLst>
          </p:cNvPr>
          <p:cNvSpPr txBox="1"/>
          <p:nvPr/>
        </p:nvSpPr>
        <p:spPr>
          <a:xfrm>
            <a:off x="1676400" y="1790700"/>
            <a:ext cx="15470539" cy="14791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2060"/>
                </a:solidFill>
                <a:latin typeface="Montserrat Classic Bold"/>
              </a:rPr>
              <a:t> </a:t>
            </a:r>
            <a:endParaRPr lang="en-US" altLang="en-US" sz="2400" dirty="0">
              <a:solidFill>
                <a:srgbClr val="00206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Introduction (30-50 words)</a:t>
            </a:r>
            <a:r>
              <a:rPr lang="en-US" altLang="en-US" sz="2400" dirty="0">
                <a:solidFill>
                  <a:srgbClr val="FF0000"/>
                </a:solidFill>
              </a:rPr>
              <a:t> 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Paraphrase the prompt, and clearly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state your opinion (e.g., "Although there are some drawbacks,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the benefits are more significant").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solidFill>
                  <a:srgbClr val="FF0000"/>
                </a:solidFill>
              </a:rPr>
              <a:t>Body Paragraph 1 (Advantages):</a:t>
            </a:r>
            <a:r>
              <a:rPr lang="en-US" altLang="en-US" sz="2400" dirty="0">
                <a:solidFill>
                  <a:srgbClr val="FF0000"/>
                </a:solidFill>
              </a:rPr>
              <a:t> </a:t>
            </a:r>
            <a:r>
              <a:rPr lang="en-US" altLang="en-US" sz="2400" dirty="0"/>
              <a:t>Discuss 2-3 benefits with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examples.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solidFill>
                  <a:srgbClr val="FF0000"/>
                </a:solidFill>
              </a:rPr>
              <a:t>Body Paragraph 2 (Drawbacks</a:t>
            </a:r>
            <a:r>
              <a:rPr lang="en-US" altLang="en-US" sz="2400" b="1" dirty="0">
                <a:solidFill>
                  <a:srgbClr val="0A0A0A"/>
                </a:solidFill>
              </a:rPr>
              <a:t>):</a:t>
            </a:r>
            <a:r>
              <a:rPr lang="en-US" altLang="en-US" sz="2400" dirty="0">
                <a:solidFill>
                  <a:srgbClr val="0A0A0A"/>
                </a:solidFill>
              </a:rPr>
              <a:t> Discuss 1-2 drawbacks with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  examples.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solidFill>
                  <a:srgbClr val="FF0000"/>
                </a:solidFill>
              </a:rPr>
              <a:t>Conclusion (30-50 words):</a:t>
            </a:r>
            <a:r>
              <a:rPr lang="en-US" altLang="en-US" sz="2400" dirty="0">
                <a:solidFill>
                  <a:srgbClr val="FF0000"/>
                </a:solidFill>
              </a:rPr>
              <a:t> </a:t>
            </a:r>
            <a:r>
              <a:rPr lang="en-US" altLang="en-US" sz="2400" dirty="0">
                <a:solidFill>
                  <a:srgbClr val="0A0A0A"/>
                </a:solidFill>
              </a:rPr>
              <a:t>Summarize main points and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reiterate your opinion.</a:t>
            </a:r>
          </a:p>
          <a:p>
            <a:pPr marL="0" lvl="0" indent="0" algn="just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00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Montserrat Classic Bold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3076157C-5171-721A-532B-7FA929D00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223630-3EC5-282E-645D-C74686A1F05D}"/>
              </a:ext>
            </a:extLst>
          </p:cNvPr>
          <p:cNvSpPr txBox="1"/>
          <p:nvPr/>
        </p:nvSpPr>
        <p:spPr>
          <a:xfrm>
            <a:off x="1081185" y="720075"/>
            <a:ext cx="117118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Montserrat Classic Bold"/>
              </a:rPr>
              <a:t>       Advantages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Montserrat Classic Bold"/>
              </a:rPr>
              <a:t>outweigh the disadvantages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6878" y="611579"/>
            <a:ext cx="13090126" cy="2015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       Advantages and disadvantages essay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 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2187910"/>
            <a:ext cx="13469106" cy="7805648"/>
            <a:chOff x="0" y="0"/>
            <a:chExt cx="3547419" cy="205580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7419" cy="2055809"/>
            </a:xfrm>
            <a:custGeom>
              <a:avLst/>
              <a:gdLst/>
              <a:ahLst/>
              <a:cxnLst/>
              <a:rect l="l" t="t" r="r" b="b"/>
              <a:pathLst>
                <a:path w="3547419" h="2055809">
                  <a:moveTo>
                    <a:pt x="29314" y="0"/>
                  </a:moveTo>
                  <a:lnTo>
                    <a:pt x="3518105" y="0"/>
                  </a:lnTo>
                  <a:cubicBezTo>
                    <a:pt x="3525879" y="0"/>
                    <a:pt x="3533335" y="3088"/>
                    <a:pt x="3538833" y="8586"/>
                  </a:cubicBezTo>
                  <a:cubicBezTo>
                    <a:pt x="3544331" y="14083"/>
                    <a:pt x="3547419" y="21540"/>
                    <a:pt x="3547419" y="29314"/>
                  </a:cubicBezTo>
                  <a:lnTo>
                    <a:pt x="3547419" y="2026494"/>
                  </a:lnTo>
                  <a:cubicBezTo>
                    <a:pt x="3547419" y="2042684"/>
                    <a:pt x="3534295" y="2055809"/>
                    <a:pt x="3518105" y="2055809"/>
                  </a:cubicBezTo>
                  <a:lnTo>
                    <a:pt x="29314" y="2055809"/>
                  </a:lnTo>
                  <a:cubicBezTo>
                    <a:pt x="21540" y="2055809"/>
                    <a:pt x="14083" y="2052720"/>
                    <a:pt x="8586" y="2047223"/>
                  </a:cubicBezTo>
                  <a:cubicBezTo>
                    <a:pt x="3088" y="2041725"/>
                    <a:pt x="0" y="2034269"/>
                    <a:pt x="0" y="2026494"/>
                  </a:cubicBezTo>
                  <a:lnTo>
                    <a:pt x="0" y="29314"/>
                  </a:lnTo>
                  <a:cubicBezTo>
                    <a:pt x="0" y="21540"/>
                    <a:pt x="3088" y="14083"/>
                    <a:pt x="8586" y="8586"/>
                  </a:cubicBezTo>
                  <a:cubicBezTo>
                    <a:pt x="14083" y="3088"/>
                    <a:pt x="21540" y="0"/>
                    <a:pt x="2931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8700" y="2223232"/>
            <a:ext cx="13469106" cy="7770326"/>
          </a:xfrm>
          <a:custGeom>
            <a:avLst/>
            <a:gdLst/>
            <a:ahLst/>
            <a:cxnLst/>
            <a:rect l="l" t="t" r="r" b="b"/>
            <a:pathLst>
              <a:path w="12023500" h="7016739">
                <a:moveTo>
                  <a:pt x="0" y="0"/>
                </a:moveTo>
                <a:lnTo>
                  <a:pt x="12023500" y="0"/>
                </a:lnTo>
                <a:lnTo>
                  <a:pt x="12023500" y="7016739"/>
                </a:lnTo>
                <a:lnTo>
                  <a:pt x="0" y="7016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442" t="-4109" r="-24154" b="-89915"/>
            </a:stretch>
          </a:blipFill>
          <a:ln>
            <a:noFill/>
          </a:ln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1404" y="727075"/>
            <a:ext cx="12161520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dirty="0">
                <a:solidFill>
                  <a:srgbClr val="FFFFFF"/>
                </a:solidFill>
                <a:latin typeface="Montserrat Classic Bold"/>
              </a:rPr>
              <a:t>                   </a:t>
            </a: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Causes and solutions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4" name="Freeform 4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51404" y="1622989"/>
            <a:ext cx="13938793" cy="8388677"/>
            <a:chOff x="0" y="0"/>
            <a:chExt cx="3671122" cy="220936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71122" cy="2209364"/>
            </a:xfrm>
            <a:custGeom>
              <a:avLst/>
              <a:gdLst/>
              <a:ahLst/>
              <a:cxnLst/>
              <a:rect l="l" t="t" r="r" b="b"/>
              <a:pathLst>
                <a:path w="3671122" h="2209364">
                  <a:moveTo>
                    <a:pt x="28327" y="0"/>
                  </a:moveTo>
                  <a:lnTo>
                    <a:pt x="3642796" y="0"/>
                  </a:lnTo>
                  <a:cubicBezTo>
                    <a:pt x="3650309" y="0"/>
                    <a:pt x="3657514" y="2984"/>
                    <a:pt x="3662826" y="8297"/>
                  </a:cubicBezTo>
                  <a:cubicBezTo>
                    <a:pt x="3668138" y="13609"/>
                    <a:pt x="3671122" y="20814"/>
                    <a:pt x="3671122" y="28327"/>
                  </a:cubicBezTo>
                  <a:lnTo>
                    <a:pt x="3671122" y="2181037"/>
                  </a:lnTo>
                  <a:cubicBezTo>
                    <a:pt x="3671122" y="2188550"/>
                    <a:pt x="3668138" y="2195755"/>
                    <a:pt x="3662826" y="2201067"/>
                  </a:cubicBezTo>
                  <a:cubicBezTo>
                    <a:pt x="3657514" y="2206379"/>
                    <a:pt x="3650309" y="2209364"/>
                    <a:pt x="3642796" y="2209364"/>
                  </a:cubicBezTo>
                  <a:lnTo>
                    <a:pt x="28327" y="2209364"/>
                  </a:lnTo>
                  <a:cubicBezTo>
                    <a:pt x="20814" y="2209364"/>
                    <a:pt x="13609" y="2206379"/>
                    <a:pt x="8297" y="2201067"/>
                  </a:cubicBezTo>
                  <a:cubicBezTo>
                    <a:pt x="2984" y="2195755"/>
                    <a:pt x="0" y="2188550"/>
                    <a:pt x="0" y="2181037"/>
                  </a:cubicBezTo>
                  <a:lnTo>
                    <a:pt x="0" y="28327"/>
                  </a:lnTo>
                  <a:cubicBezTo>
                    <a:pt x="0" y="20814"/>
                    <a:pt x="2984" y="13609"/>
                    <a:pt x="8297" y="8297"/>
                  </a:cubicBezTo>
                  <a:cubicBezTo>
                    <a:pt x="13609" y="2984"/>
                    <a:pt x="20814" y="0"/>
                    <a:pt x="28327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60339" y="2419176"/>
            <a:ext cx="13320923" cy="6839124"/>
          </a:xfrm>
          <a:custGeom>
            <a:avLst/>
            <a:gdLst/>
            <a:ahLst/>
            <a:cxnLst/>
            <a:rect l="l" t="t" r="r" b="b"/>
            <a:pathLst>
              <a:path w="13320923" h="6839124">
                <a:moveTo>
                  <a:pt x="0" y="0"/>
                </a:moveTo>
                <a:lnTo>
                  <a:pt x="13320923" y="0"/>
                </a:lnTo>
                <a:lnTo>
                  <a:pt x="13320923" y="6839124"/>
                </a:lnTo>
                <a:lnTo>
                  <a:pt x="0" y="68391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61" t="-4330" r="-3400" b="-7387"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/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0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6"/>
                </a:lnSpc>
              </a:pPr>
              <a:r>
                <a:rPr lang="en-US" sz="1566" spc="187">
                  <a:solidFill>
                    <a:srgbClr val="FFFFFF"/>
                  </a:solidFill>
                  <a:latin typeface="Now"/>
                </a:rPr>
                <a:t>www.studyabroadlife.org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491" y="1458857"/>
            <a:ext cx="13394845" cy="8252141"/>
            <a:chOff x="0" y="0"/>
            <a:chExt cx="3527860" cy="21734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27861" cy="2173403"/>
            </a:xfrm>
            <a:custGeom>
              <a:avLst/>
              <a:gdLst/>
              <a:ahLst/>
              <a:cxnLst/>
              <a:rect l="l" t="t" r="r" b="b"/>
              <a:pathLst>
                <a:path w="3527861" h="2173403">
                  <a:moveTo>
                    <a:pt x="29477" y="0"/>
                  </a:moveTo>
                  <a:lnTo>
                    <a:pt x="3498384" y="0"/>
                  </a:lnTo>
                  <a:cubicBezTo>
                    <a:pt x="3514663" y="0"/>
                    <a:pt x="3527861" y="13197"/>
                    <a:pt x="3527861" y="29477"/>
                  </a:cubicBezTo>
                  <a:lnTo>
                    <a:pt x="3527861" y="2143927"/>
                  </a:lnTo>
                  <a:cubicBezTo>
                    <a:pt x="3527861" y="2160206"/>
                    <a:pt x="3514663" y="2173403"/>
                    <a:pt x="3498384" y="2173403"/>
                  </a:cubicBezTo>
                  <a:lnTo>
                    <a:pt x="29477" y="2173403"/>
                  </a:lnTo>
                  <a:cubicBezTo>
                    <a:pt x="13197" y="2173403"/>
                    <a:pt x="0" y="2160206"/>
                    <a:pt x="0" y="2143927"/>
                  </a:cubicBezTo>
                  <a:lnTo>
                    <a:pt x="0" y="29477"/>
                  </a:lnTo>
                  <a:cubicBezTo>
                    <a:pt x="0" y="13197"/>
                    <a:pt x="13197" y="0"/>
                    <a:pt x="29477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6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48740" y="593408"/>
            <a:ext cx="10183037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r>
              <a:rPr lang="en-US" sz="4480" dirty="0">
                <a:solidFill>
                  <a:srgbClr val="FFFFFF"/>
                </a:solidFill>
                <a:latin typeface="Montserrat Classic Bold"/>
              </a:rPr>
              <a:t>                  </a:t>
            </a:r>
            <a:r>
              <a:rPr lang="en-US" sz="4480" u="none" strike="noStrike" dirty="0">
                <a:solidFill>
                  <a:srgbClr val="FFFFFF"/>
                </a:solidFill>
                <a:latin typeface="Montserrat Classic Bold"/>
              </a:rPr>
              <a:t>Double Question Essay</a:t>
            </a:r>
          </a:p>
          <a:p>
            <a:pPr marL="0" lvl="0" indent="0" algn="l">
              <a:lnSpc>
                <a:spcPts val="5377"/>
              </a:lnSpc>
              <a:spcBef>
                <a:spcPct val="0"/>
              </a:spcBef>
            </a:pPr>
            <a:endParaRPr lang="en-US" sz="4480" u="none" strike="noStrike" dirty="0">
              <a:solidFill>
                <a:srgbClr val="FFFFFF"/>
              </a:solidFill>
              <a:latin typeface="Montserrat Classic Bold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EA07D8F-4CF8-92D4-0639-2841887A239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81200" y="1623546"/>
            <a:ext cx="12611965" cy="63709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Introduction</a:t>
            </a:r>
            <a:r>
              <a:rPr lang="en-US" altLang="en-US" sz="2400" b="1" dirty="0">
                <a:solidFill>
                  <a:srgbClr val="0A0A0A"/>
                </a:solidFill>
              </a:rPr>
              <a:t> </a:t>
            </a:r>
            <a:r>
              <a:rPr lang="en-US" altLang="en-US" sz="2400" dirty="0">
                <a:solidFill>
                  <a:srgbClr val="0A0A0A"/>
                </a:solidFill>
              </a:rPr>
              <a:t>(paraphrase + answer both questions in short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Body Paragraph 1 </a:t>
            </a:r>
            <a:r>
              <a:rPr lang="en-US" altLang="en-US" sz="2400" dirty="0">
                <a:solidFill>
                  <a:srgbClr val="0A0A0A"/>
                </a:solidFill>
              </a:rPr>
              <a:t>(answer first question in detail with),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Body Paragraph 2 </a:t>
            </a:r>
            <a:r>
              <a:rPr lang="en-US" altLang="en-US" sz="2400" dirty="0">
                <a:solidFill>
                  <a:srgbClr val="0A0A0A"/>
                </a:solidFill>
              </a:rPr>
              <a:t>(answer second question in detail),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Conclusion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0A0A0A"/>
                </a:solidFill>
              </a:rPr>
              <a:t>(summarize both questions answers).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It tests your ability to address two distinct, related questions directly, usually requiring causes/solutions, reasons/opinions,  problems/solutions.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A0A0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A0A0A"/>
                </a:solidFill>
              </a:rPr>
              <a:t>Example: </a:t>
            </a:r>
            <a:r>
              <a:rPr lang="en-IN" sz="2400" dirty="0">
                <a:solidFill>
                  <a:srgbClr val="0A0A0A"/>
                </a:solidFill>
              </a:rPr>
              <a:t>In education and employment, some people work harder than others. Why do some people work harder? Is it always a good thing to work hard?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altLang="en-US" sz="2400" dirty="0">
              <a:solidFill>
                <a:srgbClr val="0A0A0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dirty="0">
                <a:solidFill>
                  <a:srgbClr val="0A0A0A"/>
                </a:solidFill>
              </a:rPr>
              <a:t>Modern technology has changed how we communicate. How has it altered relationships? Is this positive or negative?</a:t>
            </a:r>
            <a:endParaRPr lang="en-US" altLang="en-US" sz="2400" dirty="0">
              <a:solidFill>
                <a:srgbClr val="0A0A0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D177C-2DF8-EFBB-1828-43904117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0564D8D-BA21-714A-D428-778176FB30EB}"/>
              </a:ext>
            </a:extLst>
          </p:cNvPr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60BF325-2C6C-64A9-2736-70CAFD4B0B11}"/>
                </a:ext>
              </a:extLst>
            </p:cNvPr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5CB9F4E-AE29-5903-B00D-17C93891C54C}"/>
                </a:ext>
              </a:extLst>
            </p:cNvPr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ACE193CB-465B-A90C-B48C-F1768FD236B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E34368A3-F75D-5F9C-6532-85185BD4BA9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40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C0F0BAD-3B2B-D275-C3B3-6EA984F8281E}"/>
                </a:ext>
              </a:extLst>
            </p:cNvPr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C8DED0F-BC0A-BAEA-661A-89913DC7F7AF}"/>
                </a:ext>
              </a:extLst>
            </p:cNvPr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56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66" b="0" i="0" u="none" strike="noStrike" kern="1200" cap="none" spc="187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w"/>
                  <a:ea typeface="+mn-ea"/>
                  <a:cs typeface="+mn-cs"/>
                </a:rPr>
                <a:t>www.studyabroadlife.org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399D3EE5-3BE4-B210-9F8E-A24A77BD24EC}"/>
              </a:ext>
            </a:extLst>
          </p:cNvPr>
          <p:cNvGrpSpPr/>
          <p:nvPr/>
        </p:nvGrpSpPr>
        <p:grpSpPr>
          <a:xfrm>
            <a:off x="1461491" y="1458857"/>
            <a:ext cx="13394845" cy="8252141"/>
            <a:chOff x="0" y="0"/>
            <a:chExt cx="3527860" cy="217340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34E0B31-D904-6328-1C89-65EE8C97B598}"/>
                </a:ext>
              </a:extLst>
            </p:cNvPr>
            <p:cNvSpPr/>
            <p:nvPr/>
          </p:nvSpPr>
          <p:spPr>
            <a:xfrm>
              <a:off x="0" y="0"/>
              <a:ext cx="3527861" cy="2173403"/>
            </a:xfrm>
            <a:custGeom>
              <a:avLst/>
              <a:gdLst/>
              <a:ahLst/>
              <a:cxnLst/>
              <a:rect l="l" t="t" r="r" b="b"/>
              <a:pathLst>
                <a:path w="3527861" h="2173403">
                  <a:moveTo>
                    <a:pt x="29477" y="0"/>
                  </a:moveTo>
                  <a:lnTo>
                    <a:pt x="3498384" y="0"/>
                  </a:lnTo>
                  <a:cubicBezTo>
                    <a:pt x="3514663" y="0"/>
                    <a:pt x="3527861" y="13197"/>
                    <a:pt x="3527861" y="29477"/>
                  </a:cubicBezTo>
                  <a:lnTo>
                    <a:pt x="3527861" y="2143927"/>
                  </a:lnTo>
                  <a:cubicBezTo>
                    <a:pt x="3527861" y="2160206"/>
                    <a:pt x="3514663" y="2173403"/>
                    <a:pt x="3498384" y="2173403"/>
                  </a:cubicBezTo>
                  <a:lnTo>
                    <a:pt x="29477" y="2173403"/>
                  </a:lnTo>
                  <a:cubicBezTo>
                    <a:pt x="13197" y="2173403"/>
                    <a:pt x="0" y="2160206"/>
                    <a:pt x="0" y="2143927"/>
                  </a:cubicBezTo>
                  <a:lnTo>
                    <a:pt x="0" y="29477"/>
                  </a:lnTo>
                  <a:cubicBezTo>
                    <a:pt x="0" y="13197"/>
                    <a:pt x="13197" y="0"/>
                    <a:pt x="29477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14F0AD7-18F0-4530-C791-A2B812821570}"/>
                </a:ext>
              </a:extLst>
            </p:cNvPr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6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2B34D010-5824-3130-CEED-36D294A0D54E}"/>
              </a:ext>
            </a:extLst>
          </p:cNvPr>
          <p:cNvSpPr txBox="1"/>
          <p:nvPr/>
        </p:nvSpPr>
        <p:spPr>
          <a:xfrm>
            <a:off x="1348740" y="593408"/>
            <a:ext cx="10183037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Classic Bold"/>
                <a:ea typeface="+mn-ea"/>
                <a:cs typeface="+mn-cs"/>
              </a:rPr>
              <a:t>                  Direct Opinion Essay</a:t>
            </a:r>
          </a:p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Classic Bold"/>
              <a:ea typeface="+mn-ea"/>
              <a:cs typeface="+mn-cs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8F5F8C0E-5C1E-F2E8-785E-A0E9F0CDBC7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53982" y="2139014"/>
            <a:ext cx="12611965" cy="56323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b="1" dirty="0">
                <a:solidFill>
                  <a:srgbClr val="FF0000"/>
                </a:solidFill>
              </a:rPr>
              <a:t>Introduction </a:t>
            </a:r>
            <a:r>
              <a:rPr lang="en-IN" sz="2400" b="1" dirty="0"/>
              <a:t>(Paraphrase + Clear opinion),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b="1" dirty="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b="1" dirty="0">
                <a:solidFill>
                  <a:srgbClr val="FF0000"/>
                </a:solidFill>
              </a:rPr>
              <a:t>Two Body Paragraphs </a:t>
            </a:r>
            <a:r>
              <a:rPr lang="en-IN" sz="2400" b="1" dirty="0"/>
              <a:t>(supporting arguments with examples)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b="1" dirty="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b="1" dirty="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b="1" dirty="0">
                <a:solidFill>
                  <a:srgbClr val="FF0000"/>
                </a:solidFill>
              </a:rPr>
              <a:t>Conclusion </a:t>
            </a:r>
            <a:r>
              <a:rPr lang="en-IN" sz="2400" b="1" dirty="0"/>
              <a:t>(summary + restated opinion).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400" b="1" dirty="0">
              <a:solidFill>
                <a:srgbClr val="FF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b="1" dirty="0">
                <a:solidFill>
                  <a:srgbClr val="FF0000"/>
                </a:solidFill>
              </a:rPr>
              <a:t>You must take a clear, consistent stance throughout, supported by two main ideas, rather than discussing both sides equally.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altLang="en-US" sz="2400" b="1" dirty="0">
              <a:solidFill>
                <a:srgbClr val="FF0000"/>
              </a:solidFill>
            </a:endParaRPr>
          </a:p>
          <a:p>
            <a:r>
              <a:rPr lang="en-IN" sz="2400" b="1" dirty="0">
                <a:solidFill>
                  <a:srgbClr val="FF0000"/>
                </a:solidFill>
              </a:rPr>
              <a:t>Be Direct:</a:t>
            </a:r>
            <a:r>
              <a:rPr lang="en-IN" sz="2400" dirty="0">
                <a:solidFill>
                  <a:srgbClr val="FF0000"/>
                </a:solidFill>
              </a:rPr>
              <a:t> </a:t>
            </a:r>
            <a:r>
              <a:rPr lang="en-IN" sz="2400" dirty="0"/>
              <a:t>Do not sit on the fence; take a firm position.</a:t>
            </a:r>
          </a:p>
          <a:p>
            <a:r>
              <a:rPr lang="en-IN" sz="2400" b="1" dirty="0">
                <a:solidFill>
                  <a:srgbClr val="FF0000"/>
                </a:solidFill>
              </a:rPr>
              <a:t>Stay Consistent:</a:t>
            </a:r>
            <a:r>
              <a:rPr lang="en-IN" sz="2400" dirty="0">
                <a:solidFill>
                  <a:srgbClr val="FF0000"/>
                </a:solidFill>
              </a:rPr>
              <a:t> </a:t>
            </a:r>
            <a:r>
              <a:rPr lang="en-IN" sz="2400" dirty="0"/>
              <a:t>If you agree, do not argue against it in the body paragraphs.</a:t>
            </a:r>
          </a:p>
          <a:p>
            <a:r>
              <a:rPr lang="en-IN" sz="2400" b="1" dirty="0">
                <a:solidFill>
                  <a:srgbClr val="FF0000"/>
                </a:solidFill>
              </a:rPr>
              <a:t>Use Linking Words:</a:t>
            </a:r>
            <a:r>
              <a:rPr lang="en-IN" sz="2400" dirty="0">
                <a:solidFill>
                  <a:srgbClr val="FF0000"/>
                </a:solidFill>
              </a:rPr>
              <a:t> </a:t>
            </a:r>
            <a:r>
              <a:rPr lang="en-IN" sz="2400" dirty="0"/>
              <a:t>Use cohesive devices (e.g., </a:t>
            </a:r>
            <a:r>
              <a:rPr lang="en-IN" sz="2400" i="1" dirty="0"/>
              <a:t>Furthermore, However, For instance, Therefore</a:t>
            </a:r>
            <a:r>
              <a:rPr lang="en-IN" sz="2400" dirty="0"/>
              <a:t>) to connect ideas.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35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C5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C8178-B32D-58AC-9909-8B00F5B19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2F02D64-7952-9778-2962-6929ADC67A6E}"/>
              </a:ext>
            </a:extLst>
          </p:cNvPr>
          <p:cNvGrpSpPr/>
          <p:nvPr/>
        </p:nvGrpSpPr>
        <p:grpSpPr>
          <a:xfrm>
            <a:off x="13672941" y="-1100705"/>
            <a:ext cx="3930474" cy="10811703"/>
            <a:chOff x="0" y="0"/>
            <a:chExt cx="5240632" cy="144156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44D44FE-AC4E-CD11-9096-8D64750AFE42}"/>
                </a:ext>
              </a:extLst>
            </p:cNvPr>
            <p:cNvSpPr/>
            <p:nvPr/>
          </p:nvSpPr>
          <p:spPr>
            <a:xfrm>
              <a:off x="2905062" y="13208410"/>
              <a:ext cx="2335569" cy="1207195"/>
            </a:xfrm>
            <a:custGeom>
              <a:avLst/>
              <a:gdLst/>
              <a:ahLst/>
              <a:cxnLst/>
              <a:rect l="l" t="t" r="r" b="b"/>
              <a:pathLst>
                <a:path w="2335569" h="1207195">
                  <a:moveTo>
                    <a:pt x="0" y="0"/>
                  </a:moveTo>
                  <a:lnTo>
                    <a:pt x="2335570" y="0"/>
                  </a:lnTo>
                  <a:lnTo>
                    <a:pt x="2335570" y="1207195"/>
                  </a:lnTo>
                  <a:lnTo>
                    <a:pt x="0" y="1207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9B2265D3-CAC2-BECD-A7B3-7CE6ECC96E7D}"/>
                </a:ext>
              </a:extLst>
            </p:cNvPr>
            <p:cNvGrpSpPr/>
            <p:nvPr/>
          </p:nvGrpSpPr>
          <p:grpSpPr>
            <a:xfrm>
              <a:off x="0" y="0"/>
              <a:ext cx="5240632" cy="2514793"/>
              <a:chOff x="0" y="0"/>
              <a:chExt cx="812800" cy="390034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CFEEFD79-FBAB-0A65-F0D9-F6743EE9FA1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39003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90034">
                    <a:moveTo>
                      <a:pt x="46927" y="0"/>
                    </a:moveTo>
                    <a:lnTo>
                      <a:pt x="765873" y="0"/>
                    </a:lnTo>
                    <a:cubicBezTo>
                      <a:pt x="778319" y="0"/>
                      <a:pt x="790255" y="4944"/>
                      <a:pt x="799056" y="13744"/>
                    </a:cubicBezTo>
                    <a:cubicBezTo>
                      <a:pt x="807856" y="22545"/>
                      <a:pt x="812800" y="34481"/>
                      <a:pt x="812800" y="46927"/>
                    </a:cubicBezTo>
                    <a:lnTo>
                      <a:pt x="812800" y="343107"/>
                    </a:lnTo>
                    <a:cubicBezTo>
                      <a:pt x="812800" y="369024"/>
                      <a:pt x="791790" y="390034"/>
                      <a:pt x="765873" y="390034"/>
                    </a:cubicBezTo>
                    <a:lnTo>
                      <a:pt x="46927" y="390034"/>
                    </a:lnTo>
                    <a:cubicBezTo>
                      <a:pt x="34481" y="390034"/>
                      <a:pt x="22545" y="385090"/>
                      <a:pt x="13744" y="376289"/>
                    </a:cubicBezTo>
                    <a:cubicBezTo>
                      <a:pt x="4944" y="367489"/>
                      <a:pt x="0" y="355553"/>
                      <a:pt x="0" y="343107"/>
                    </a:cubicBezTo>
                    <a:lnTo>
                      <a:pt x="0" y="46927"/>
                    </a:lnTo>
                    <a:cubicBezTo>
                      <a:pt x="0" y="34481"/>
                      <a:pt x="4944" y="22545"/>
                      <a:pt x="13744" y="13744"/>
                    </a:cubicBezTo>
                    <a:cubicBezTo>
                      <a:pt x="22545" y="4944"/>
                      <a:pt x="34481" y="0"/>
                      <a:pt x="4692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4EAB0DEB-9FAC-69A0-A6AE-F9867D2DCF1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40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A9E192F-2867-D6BA-2014-5025C4252077}"/>
                </a:ext>
              </a:extLst>
            </p:cNvPr>
            <p:cNvSpPr/>
            <p:nvPr/>
          </p:nvSpPr>
          <p:spPr>
            <a:xfrm rot="5400000">
              <a:off x="262285" y="1743962"/>
              <a:ext cx="478214" cy="599954"/>
            </a:xfrm>
            <a:custGeom>
              <a:avLst/>
              <a:gdLst/>
              <a:ahLst/>
              <a:cxnLst/>
              <a:rect l="l" t="t" r="r" b="b"/>
              <a:pathLst>
                <a:path w="478214" h="599954">
                  <a:moveTo>
                    <a:pt x="0" y="0"/>
                  </a:moveTo>
                  <a:lnTo>
                    <a:pt x="478214" y="0"/>
                  </a:lnTo>
                  <a:lnTo>
                    <a:pt x="478214" y="599955"/>
                  </a:lnTo>
                  <a:lnTo>
                    <a:pt x="0" y="59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B4E14CF-F33D-70AC-A1C0-B2D87947EA15}"/>
                </a:ext>
              </a:extLst>
            </p:cNvPr>
            <p:cNvSpPr txBox="1"/>
            <p:nvPr/>
          </p:nvSpPr>
          <p:spPr>
            <a:xfrm>
              <a:off x="996636" y="1917123"/>
              <a:ext cx="4116830" cy="282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56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66" b="0" i="0" u="none" strike="noStrike" kern="1200" cap="none" spc="187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w"/>
                  <a:ea typeface="+mn-ea"/>
                  <a:cs typeface="+mn-cs"/>
                </a:rPr>
                <a:t>www.studyabroadlife.org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2B51E326-0654-0EC7-0C47-A4914704E57B}"/>
              </a:ext>
            </a:extLst>
          </p:cNvPr>
          <p:cNvGrpSpPr/>
          <p:nvPr/>
        </p:nvGrpSpPr>
        <p:grpSpPr>
          <a:xfrm>
            <a:off x="1461491" y="1458857"/>
            <a:ext cx="13394845" cy="8252141"/>
            <a:chOff x="0" y="0"/>
            <a:chExt cx="3527860" cy="217340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7AA2FA9-21F8-A9CC-5FE7-921EB4A0DFC7}"/>
                </a:ext>
              </a:extLst>
            </p:cNvPr>
            <p:cNvSpPr/>
            <p:nvPr/>
          </p:nvSpPr>
          <p:spPr>
            <a:xfrm>
              <a:off x="0" y="0"/>
              <a:ext cx="3527861" cy="2173403"/>
            </a:xfrm>
            <a:custGeom>
              <a:avLst/>
              <a:gdLst/>
              <a:ahLst/>
              <a:cxnLst/>
              <a:rect l="l" t="t" r="r" b="b"/>
              <a:pathLst>
                <a:path w="3527861" h="2173403">
                  <a:moveTo>
                    <a:pt x="29477" y="0"/>
                  </a:moveTo>
                  <a:lnTo>
                    <a:pt x="3498384" y="0"/>
                  </a:lnTo>
                  <a:cubicBezTo>
                    <a:pt x="3514663" y="0"/>
                    <a:pt x="3527861" y="13197"/>
                    <a:pt x="3527861" y="29477"/>
                  </a:cubicBezTo>
                  <a:lnTo>
                    <a:pt x="3527861" y="2143927"/>
                  </a:lnTo>
                  <a:cubicBezTo>
                    <a:pt x="3527861" y="2160206"/>
                    <a:pt x="3514663" y="2173403"/>
                    <a:pt x="3498384" y="2173403"/>
                  </a:cubicBezTo>
                  <a:lnTo>
                    <a:pt x="29477" y="2173403"/>
                  </a:lnTo>
                  <a:cubicBezTo>
                    <a:pt x="13197" y="2173403"/>
                    <a:pt x="0" y="2160206"/>
                    <a:pt x="0" y="2143927"/>
                  </a:cubicBezTo>
                  <a:lnTo>
                    <a:pt x="0" y="29477"/>
                  </a:lnTo>
                  <a:cubicBezTo>
                    <a:pt x="0" y="13197"/>
                    <a:pt x="13197" y="0"/>
                    <a:pt x="29477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1390885-A8B4-361E-B073-8C35421E652C}"/>
                </a:ext>
              </a:extLst>
            </p:cNvPr>
            <p:cNvSpPr txBox="1"/>
            <p:nvPr/>
          </p:nvSpPr>
          <p:spPr>
            <a:xfrm>
              <a:off x="0" y="28575"/>
              <a:ext cx="8128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6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4F00F7EF-A245-242C-9F55-8BF74F7421D2}"/>
              </a:ext>
            </a:extLst>
          </p:cNvPr>
          <p:cNvSpPr txBox="1"/>
          <p:nvPr/>
        </p:nvSpPr>
        <p:spPr>
          <a:xfrm>
            <a:off x="2209800" y="3190805"/>
            <a:ext cx="10183037" cy="270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Classic Bold"/>
                <a:ea typeface="+mn-ea"/>
                <a:cs typeface="+mn-cs"/>
              </a:rPr>
              <a:t>                  </a:t>
            </a:r>
          </a:p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80" dirty="0">
              <a:solidFill>
                <a:srgbClr val="FFFFFF"/>
              </a:solidFill>
              <a:latin typeface="Montserrat Classic Bold"/>
            </a:endParaRPr>
          </a:p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Classic Bold"/>
                <a:ea typeface="+mn-ea"/>
                <a:cs typeface="+mn-cs"/>
              </a:rPr>
              <a:t>                           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Classic Bold"/>
                <a:ea typeface="+mn-ea"/>
                <a:cs typeface="+mn-cs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ts val="53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Classic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641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923</Words>
  <Application>Microsoft Macintosh PowerPoint</Application>
  <PresentationFormat>Custom</PresentationFormat>
  <Paragraphs>164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ITC Avant Garde Gothic Bold</vt:lpstr>
      <vt:lpstr>Calibri</vt:lpstr>
      <vt:lpstr>Montserrat Classic Bold</vt:lpstr>
      <vt:lpstr>Now</vt:lpstr>
      <vt:lpstr>Arial</vt:lpstr>
      <vt:lpstr>ITC Avant Garde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Part ppt.pptx</dc:title>
  <cp:lastModifiedBy>Shreya Chhabra</cp:lastModifiedBy>
  <cp:revision>9</cp:revision>
  <dcterms:created xsi:type="dcterms:W3CDTF">2006-08-16T00:00:00Z</dcterms:created>
  <dcterms:modified xsi:type="dcterms:W3CDTF">2026-03-13T09:28:31Z</dcterms:modified>
  <dc:identifier>DAFtaHQcYMM</dc:identifier>
</cp:coreProperties>
</file>