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6" r:id="rId12"/>
    <p:sldId id="267" r:id="rId13"/>
    <p:sldId id="272" r:id="rId14"/>
    <p:sldId id="270" r:id="rId15"/>
    <p:sldId id="268" r:id="rId16"/>
    <p:sldId id="265" r:id="rId17"/>
    <p:sldId id="271" r:id="rId18"/>
  </p:sldIdLst>
  <p:sldSz cx="18288000" cy="10287000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Montserrat Classic Bold" charset="0"/>
      <p:regular r:id="rId23"/>
      <p:bold r:id="rId24"/>
    </p:embeddedFont>
    <p:embeddedFont>
      <p:font typeface="ITC Avant Garde Gothic" charset="0"/>
      <p:regular r:id="rId25"/>
    </p:embeddedFont>
    <p:embeddedFont>
      <p:font typeface="ITC Avant Garde Gothic Bold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46" d="100"/>
          <a:sy n="46" d="100"/>
        </p:scale>
        <p:origin x="-67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06-Sep-23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913902"/>
            <a:ext cx="4840817" cy="906553"/>
          </a:xfrm>
          <a:custGeom>
            <a:avLst/>
            <a:gdLst/>
            <a:ahLst/>
            <a:cxnLst/>
            <a:rect l="l" t="t" r="r" b="b"/>
            <a:pathLst>
              <a:path w="4840817" h="906553">
                <a:moveTo>
                  <a:pt x="0" y="0"/>
                </a:moveTo>
                <a:lnTo>
                  <a:pt x="4840817" y="0"/>
                </a:lnTo>
                <a:lnTo>
                  <a:pt x="4840817" y="906553"/>
                </a:lnTo>
                <a:lnTo>
                  <a:pt x="0" y="906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AutoShape 3"/>
          <p:cNvSpPr/>
          <p:nvPr/>
        </p:nvSpPr>
        <p:spPr>
          <a:xfrm>
            <a:off x="4482504" y="8344588"/>
            <a:ext cx="1017791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1191820" y="5783087"/>
            <a:ext cx="3580823" cy="1850833"/>
          </a:xfrm>
          <a:custGeom>
            <a:avLst/>
            <a:gdLst/>
            <a:ahLst/>
            <a:cxnLst/>
            <a:rect l="l" t="t" r="r" b="b"/>
            <a:pathLst>
              <a:path w="3580823" h="1850833">
                <a:moveTo>
                  <a:pt x="0" y="0"/>
                </a:moveTo>
                <a:lnTo>
                  <a:pt x="3580823" y="0"/>
                </a:lnTo>
                <a:lnTo>
                  <a:pt x="3580823" y="1850834"/>
                </a:lnTo>
                <a:lnTo>
                  <a:pt x="0" y="185083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10387102" y="2057400"/>
            <a:ext cx="12328989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9" y="0"/>
                </a:lnTo>
                <a:lnTo>
                  <a:pt x="123289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6"/>
          <p:cNvSpPr txBox="1"/>
          <p:nvPr/>
        </p:nvSpPr>
        <p:spPr>
          <a:xfrm>
            <a:off x="1191820" y="1643115"/>
            <a:ext cx="6654661" cy="293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16"/>
              </a:lnSpc>
            </a:pPr>
            <a:r>
              <a:rPr lang="en-US" sz="9680">
                <a:solidFill>
                  <a:srgbClr val="FFFFFF"/>
                </a:solidFill>
                <a:latin typeface="Montserrat Classic Bold"/>
              </a:rPr>
              <a:t>WRITING TASK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1960" y="8097675"/>
            <a:ext cx="3000544" cy="4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4"/>
              </a:lnSpc>
              <a:spcBef>
                <a:spcPct val="0"/>
              </a:spcBef>
            </a:pPr>
            <a:r>
              <a:rPr lang="en-US" sz="2846" spc="142">
                <a:solidFill>
                  <a:srgbClr val="000000"/>
                </a:solidFill>
                <a:latin typeface="Montserrat Classic Bold"/>
              </a:rPr>
              <a:t>SUBSCRIBE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785389"/>
            <a:ext cx="779526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WRITING TASK 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8740" y="2531604"/>
            <a:ext cx="15590520" cy="466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48"/>
              </a:lnSpc>
            </a:pPr>
            <a:endParaRPr dirty="0"/>
          </a:p>
          <a:p>
            <a:pPr>
              <a:lnSpc>
                <a:spcPts val="3348"/>
              </a:lnSpc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For Writing Task 2 you are given 40 mins and a topic to write down an essay in minimum 250 words which should be extended to 280 words.</a:t>
            </a:r>
          </a:p>
          <a:p>
            <a:pPr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>
              <a:lnSpc>
                <a:spcPts val="3348"/>
              </a:lnSpc>
            </a:pPr>
            <a:r>
              <a:rPr lang="en-US" sz="3100" spc="238" dirty="0">
                <a:solidFill>
                  <a:srgbClr val="FFFFFF"/>
                </a:solidFill>
                <a:latin typeface="ITC Avant Garde Gothic"/>
              </a:rPr>
              <a:t>Task 2 counts more towards your Writing band score</a:t>
            </a:r>
          </a:p>
          <a:p>
            <a:pPr>
              <a:lnSpc>
                <a:spcPts val="3348"/>
              </a:lnSpc>
            </a:pPr>
            <a:endParaRPr lang="en-US" sz="3100" spc="238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Task 1 = 1/3rd of your score</a:t>
            </a:r>
          </a:p>
          <a:p>
            <a:pPr marL="561025" lvl="1" indent="-280512">
              <a:lnSpc>
                <a:spcPts val="3348"/>
              </a:lnSpc>
              <a:buFont typeface="Arial"/>
              <a:buChar char="•"/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Task 2 = 2/3rds of your score</a:t>
            </a:r>
          </a:p>
          <a:p>
            <a:pPr marL="561025" lvl="1" indent="-280512"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59384" y="1493025"/>
            <a:ext cx="10977633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TIME MANAGEMENT IN WRITING TASK 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3408" y="4105121"/>
            <a:ext cx="7840592" cy="1962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Essay planning  5 minutes</a:t>
            </a:r>
          </a:p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Writing  32 minutes </a:t>
            </a:r>
          </a:p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Final Proof Reading 3 minutes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4714"/>
            <a:ext cx="12851892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 dirty="0">
                <a:solidFill>
                  <a:srgbClr val="FFFFFF"/>
                </a:solidFill>
                <a:latin typeface="Montserrat Classic Bold"/>
              </a:rPr>
              <a:t>WHAT IS PARAPHRASING ANDF THESIS STATEMENT?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399084"/>
            <a:ext cx="16722899" cy="426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 smtClean="0">
                <a:solidFill>
                  <a:srgbClr val="FFFFFF"/>
                </a:solidFill>
                <a:latin typeface="ITC Avant Garde Gothic"/>
              </a:rPr>
              <a:t>Paraphrasing is the expression of a phrase or sentence in another way it should be  in 2-3 lines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 smtClean="0">
                <a:solidFill>
                  <a:srgbClr val="FFFFFF"/>
                </a:solidFill>
                <a:latin typeface="ITC Avant Garde Gothic"/>
              </a:rPr>
              <a:t>Helps you to focus on the main topic, using your own words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 smtClean="0">
                <a:solidFill>
                  <a:srgbClr val="FFFFFF"/>
                </a:solidFill>
                <a:latin typeface="ITC Avant Garde Gothic"/>
              </a:rPr>
              <a:t>Provides you with the skill to develop an idea, reformulate a concept and offer variety in your writing style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 smtClean="0">
                <a:solidFill>
                  <a:srgbClr val="FFFFFF"/>
                </a:solidFill>
                <a:latin typeface="ITC Avant Garde Gothic"/>
              </a:rPr>
              <a:t>Thesis statement is a statement which gives an overview to the examiner what next student has written in detail in body </a:t>
            </a:r>
            <a:r>
              <a:rPr lang="en-US" sz="2800" u="none" strike="noStrike" spc="240" dirty="0" err="1" smtClean="0">
                <a:solidFill>
                  <a:srgbClr val="FFFFFF"/>
                </a:solidFill>
                <a:latin typeface="ITC Avant Garde Gothic"/>
              </a:rPr>
              <a:t>paras</a:t>
            </a:r>
            <a:r>
              <a:rPr lang="en-US" sz="2800" u="none" strike="noStrike" spc="240" dirty="0" smtClean="0">
                <a:solidFill>
                  <a:srgbClr val="FFFFFF"/>
                </a:solidFill>
                <a:latin typeface="ITC Avant Garde Gothic"/>
              </a:rPr>
              <a:t>.</a:t>
            </a:r>
            <a:endParaRPr lang="en-US" sz="2800" u="none" strike="noStrike" spc="240" dirty="0">
              <a:solidFill>
                <a:srgbClr val="FFFFFF"/>
              </a:solidFill>
              <a:latin typeface="ITC Avant Garde Gothic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3102" y="864306"/>
            <a:ext cx="12573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COMMON ESSAY TOPICS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3102" y="2084758"/>
            <a:ext cx="15590520" cy="734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Art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Business &amp; Money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Communication &amp; Personality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Crime &amp; Punishment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Economics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Education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Environment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Family &amp; Children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Food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Health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Media &amp; Advertising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Language	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1173766"/>
            <a:ext cx="1466879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OTHER COMMON ESSAY TOPICS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8740" y="2612707"/>
            <a:ext cx="15590520" cy="4906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Reading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Technology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Transport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Travel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Society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Sport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Work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And any 1 you get in the exam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55905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GENERAL FORMAT OF ESSAY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4800" y="2239374"/>
            <a:ext cx="17449800" cy="7091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Paraphrase the question statement in 2-3 lines and then give your opinion which is a part of thesis statement in minimum 2 and max 3 lines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Thesis statement is  a statement which gives an overview to the examiner what next student has   </a:t>
            </a:r>
          </a:p>
          <a:p>
            <a:pPr marL="259083" lvl="1" algn="l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>
                <a:solidFill>
                  <a:srgbClr val="FFFFFF"/>
                </a:solidFill>
                <a:latin typeface="ITC Avant Garde Gothic"/>
              </a:rPr>
              <a:t>   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written in detail in another 2-3 lines.</a:t>
            </a:r>
          </a:p>
          <a:p>
            <a:pPr marL="601983" lvl="1" indent="-342900" algn="l">
              <a:lnSpc>
                <a:spcPts val="374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spc="186" dirty="0">
                <a:solidFill>
                  <a:srgbClr val="FFFFFF"/>
                </a:solidFill>
                <a:latin typeface="ITC Avant Garde Gothic"/>
              </a:rPr>
              <a:t> 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Between 35-50 words</a:t>
            </a:r>
          </a:p>
          <a:p>
            <a:pPr marL="259083" lvl="1" algn="l">
              <a:lnSpc>
                <a:spcPts val="3744"/>
              </a:lnSpc>
              <a:spcBef>
                <a:spcPct val="0"/>
              </a:spcBef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   </a:t>
            </a:r>
          </a:p>
          <a:p>
            <a:pPr marL="259083" lvl="1" algn="l">
              <a:lnSpc>
                <a:spcPts val="3744"/>
              </a:lnSpc>
              <a:spcBef>
                <a:spcPct val="0"/>
              </a:spcBef>
            </a:pPr>
            <a:r>
              <a:rPr lang="en-US" sz="2400" b="1" strike="noStrike" spc="186" dirty="0">
                <a:solidFill>
                  <a:srgbClr val="FFFFFF"/>
                </a:solidFill>
                <a:latin typeface="ITC Avant Garde Gothic"/>
              </a:rPr>
              <a:t> F</a:t>
            </a:r>
            <a:r>
              <a:rPr lang="en-US" sz="2800" b="1" strike="noStrike" spc="186" dirty="0">
                <a:solidFill>
                  <a:srgbClr val="FFFFFF"/>
                </a:solidFill>
                <a:latin typeface="ITC Avant Garde Gothic"/>
              </a:rPr>
              <a:t>ormat of Body Para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Min 2 max 3 para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State the topic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Explain the topic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Support it with example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Between 100-110 words for each para</a:t>
            </a:r>
          </a:p>
          <a:p>
            <a:pPr algn="l">
              <a:lnSpc>
                <a:spcPts val="3744"/>
              </a:lnSpc>
              <a:spcBef>
                <a:spcPct val="0"/>
              </a:spcBef>
            </a:pPr>
            <a:endParaRPr lang="en-US" sz="2400" u="none" strike="noStrike" spc="186" dirty="0">
              <a:solidFill>
                <a:srgbClr val="FFFFFF"/>
              </a:solidFill>
              <a:latin typeface="ITC Avant Garde Gothic"/>
            </a:endParaRPr>
          </a:p>
          <a:p>
            <a:pPr algn="l">
              <a:lnSpc>
                <a:spcPts val="3744"/>
              </a:lnSpc>
            </a:pPr>
            <a:r>
              <a:rPr lang="en-US" sz="2400" spc="186" dirty="0">
                <a:solidFill>
                  <a:srgbClr val="FFFFFF"/>
                </a:solidFill>
                <a:latin typeface="ITC Avant Garde Gothic"/>
              </a:rPr>
              <a:t>Conclusion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 Bold"/>
              </a:rPr>
              <a:t>: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 Summarizing your essay in min 2 and max 3 lines without adding any new points not mentioned in essay.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24126" y="-419100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593407"/>
            <a:ext cx="155905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 dirty="0">
                <a:solidFill>
                  <a:srgbClr val="FFFFFF"/>
                </a:solidFill>
                <a:latin typeface="Montserrat Classic Bold"/>
              </a:rPr>
              <a:t>TYPES OF ESSAY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24000" y="2247900"/>
            <a:ext cx="12118852" cy="3658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To what extent you Agree / Disagree 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Positive or Negative Development 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Double Questions</a:t>
            </a:r>
          </a:p>
          <a:p>
            <a:pPr marL="669293" lvl="1" indent="-334646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Discuss both views and give your opinion</a:t>
            </a:r>
          </a:p>
          <a:p>
            <a:pPr marL="669293" lvl="1" indent="-334646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 Advantages Outweigh the Disadvantages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Advantages &amp; Disadvantages/Causes and Solutions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0204" y="611579"/>
            <a:ext cx="13048647" cy="630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377"/>
              </a:lnSpc>
              <a:spcBef>
                <a:spcPct val="0"/>
              </a:spcBef>
            </a:pPr>
            <a:r>
              <a:rPr lang="en-US" sz="4480" dirty="0">
                <a:solidFill>
                  <a:srgbClr val="FFFFFF"/>
                </a:solidFill>
                <a:latin typeface="Montserrat Classic Bold"/>
              </a:rPr>
              <a:t>TO WHAT EXTENT YOU </a:t>
            </a: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AGREE OR DISAGREE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85800" y="1714500"/>
            <a:ext cx="158496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r>
              <a:rPr lang="en-US" sz="3200" b="1" spc="240" dirty="0" smtClean="0">
                <a:solidFill>
                  <a:srgbClr val="FFFFFF"/>
                </a:solidFill>
                <a:latin typeface="ITC Avant Garde Gothic"/>
              </a:rPr>
              <a:t>Structure: 100% agree/disagree: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"I strongly disagree with this statement and this essay will detail the reasons why."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2: Disagree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 - main reason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 and experience. 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3: Disagree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 - main reason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4: Conclusion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Restate (paraphrase) your position and main reasons for disagreeing from the body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paragraphs.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  <a:endParaRPr lang="en-US" sz="2400" b="1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33400" y="952500"/>
            <a:ext cx="171450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r>
              <a:rPr lang="en-US" sz="3200" b="1" spc="240" dirty="0" smtClean="0">
                <a:solidFill>
                  <a:srgbClr val="FFFFFF"/>
                </a:solidFill>
                <a:latin typeface="ITC Avant Garde Gothic"/>
              </a:rPr>
              <a:t>Structure: 50-50 - Equally agree/disagree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"I equally disagree and agree with this statement and this essay will detail the reasons why.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2: Agree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you 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 - main reason why you 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3: Disagree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 - main reason why you disagree.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4: Conclusion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Restate (paraphrase) your position and main reasons for agreeing and disagreeing from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the body paragraphs.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  <a:endParaRPr lang="en-US" sz="2400" b="1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1420" y="788635"/>
            <a:ext cx="13800896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POSITIVE OR NEGATIVE DEVELOPMENT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" y="1576923"/>
            <a:ext cx="171450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Structure: 100% Positive or Negative Development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"This essay will detail the reasons why this situation in completely positive."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2: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it's positive.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3: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it's positive.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4: Conclusion.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Restate (paraphrase) your position and main reasons from the body 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paragraphs.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  <a:endParaRPr lang="en-US" sz="2400" b="1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27411" y="708324"/>
            <a:ext cx="3086100" cy="297760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566"/>
              </a:lnSpc>
            </a:pP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38200" y="419100"/>
            <a:ext cx="159258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Structure: 50-50 Equally Positive and Negative Development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"This essay will detail the reasons why the positives and negatives are equally valid."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Paragraph 2: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1, maximum 2 reasons why it's positive.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Paragraph 3: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1, maximum 2 reasons why it's negative.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Paragraph 4: Conclusion</a:t>
            </a:r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.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Restate (paraphrase) your position and main reasons from the body</a:t>
            </a:r>
          </a:p>
          <a:p>
            <a:pPr marL="669293" lvl="1" indent="-334646" algn="just"/>
            <a:r>
              <a:rPr lang="en-US" sz="2800" spc="240" dirty="0" smtClean="0">
                <a:solidFill>
                  <a:srgbClr val="FFFFFF"/>
                </a:solidFill>
                <a:latin typeface="ITC Avant Garde Gothic"/>
              </a:rPr>
              <a:t>paragraphs.</a:t>
            </a:r>
          </a:p>
          <a:p>
            <a:pPr marL="669293" lvl="1" indent="-334646" algn="just"/>
            <a:endParaRPr lang="en-US" sz="28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  <a:endParaRPr lang="en-US" sz="2400" b="1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8740" y="593408"/>
            <a:ext cx="10183037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DOUBLE QUESTIONS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0" y="1485900"/>
            <a:ext cx="15925800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r>
              <a:rPr lang="en-US" sz="2800" b="1" spc="240" dirty="0" smtClean="0">
                <a:solidFill>
                  <a:srgbClr val="FFFFFF"/>
                </a:solidFill>
                <a:latin typeface="ITC Avant Garde Gothic"/>
              </a:rPr>
              <a:t>Structure: Combination of causes and positive or negative development</a:t>
            </a:r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the thesis statement.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Answer both questions in short </a:t>
            </a:r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(which </a:t>
            </a:r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shall be elaborated </a:t>
            </a:r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further)</a:t>
            </a:r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endParaRPr lang="en-US" sz="2400" b="1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2: Causes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causes.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3: Positive or Negative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1, maximum 2 reasons why it's positive or negative.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4: Conclusion.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Restate (paraphrase) the main cause and reason why it's positive or negative from the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body paragraphs.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NO new information</a:t>
            </a:r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.</a:t>
            </a:r>
            <a:endParaRPr lang="en-US" sz="2400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" y="723900"/>
            <a:ext cx="1383030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377"/>
              </a:lnSpc>
              <a:spcBef>
                <a:spcPct val="0"/>
              </a:spcBef>
            </a:pPr>
            <a:r>
              <a:rPr lang="en-US" sz="3200" u="none" strike="noStrike" dirty="0">
                <a:solidFill>
                  <a:srgbClr val="FFFFFF"/>
                </a:solidFill>
                <a:latin typeface="Montserrat Classic Bold"/>
              </a:rPr>
              <a:t>DISCUSS </a:t>
            </a:r>
            <a:r>
              <a:rPr lang="en-US" sz="3200" u="none" strike="noStrike" dirty="0" smtClean="0">
                <a:solidFill>
                  <a:srgbClr val="FFFFFF"/>
                </a:solidFill>
                <a:latin typeface="Montserrat Classic Bold"/>
              </a:rPr>
              <a:t>BOTH POINTS OF VIEW AND GIVE YOUR OWN OPINION</a:t>
            </a:r>
            <a:endParaRPr lang="en-US" sz="320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533400" y="1330702"/>
            <a:ext cx="14478000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1: Introduction.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Both views shall be discussed in the essay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2: One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 reason why some people have this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3: Other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 reason why some people have this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 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4: Your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1 reason why you have this point of view.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 </a:t>
            </a:r>
          </a:p>
          <a:p>
            <a:pPr marL="669293" lvl="1" indent="-334646" algn="just"/>
            <a:endParaRPr lang="en-US" sz="2400" spc="240" dirty="0" smtClean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Paragraph 5: Conclusion.</a:t>
            </a:r>
          </a:p>
          <a:p>
            <a:pPr marL="669293" lvl="1" indent="-334646" algn="just"/>
            <a:r>
              <a:rPr lang="en-US" sz="2400" spc="240" dirty="0" smtClean="0">
                <a:solidFill>
                  <a:srgbClr val="FFFFFF"/>
                </a:solidFill>
                <a:latin typeface="ITC Avant Garde Gothic"/>
              </a:rPr>
              <a:t>Restate (paraphrase) both points of view and your own opinion. </a:t>
            </a:r>
          </a:p>
          <a:p>
            <a:pPr marL="669293" lvl="1" indent="-334646" algn="just"/>
            <a:r>
              <a:rPr lang="en-US" sz="2400" b="1" spc="240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  <a:endParaRPr lang="en-US" sz="2400" b="1" spc="240" dirty="0">
              <a:solidFill>
                <a:srgbClr val="FFFFFF"/>
              </a:solidFill>
              <a:latin typeface="ITC Avant Garde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5831" y="1028701"/>
            <a:ext cx="1409797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5377"/>
              </a:lnSpc>
              <a:spcBef>
                <a:spcPct val="0"/>
              </a:spcBef>
            </a:pPr>
            <a:r>
              <a:rPr lang="en-US" sz="4800" b="1" dirty="0" smtClean="0">
                <a:solidFill>
                  <a:schemeClr val="bg1"/>
                </a:solidFill>
              </a:rPr>
              <a:t>Structure: Advantages Outweigh Disadvantages? 50-50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endParaRPr lang="en-US" sz="4480" u="none" strike="noStrike" dirty="0">
              <a:solidFill>
                <a:schemeClr val="bg1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BC08AB-584A-B97A-C230-4D8C3E0CFD94}"/>
              </a:ext>
            </a:extLst>
          </p:cNvPr>
          <p:cNvSpPr txBox="1"/>
          <p:nvPr/>
        </p:nvSpPr>
        <p:spPr>
          <a:xfrm>
            <a:off x="1066800" y="2019300"/>
            <a:ext cx="14782800" cy="9107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/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Paraphrase the statement.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the thesis statement as follows</a:t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 my opinion, there are more advantages than disadvantages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2: Advantages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/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maximum 2-3 advantages in one paragraph</a:t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3: Disadvantages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/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1-2 disadvantages to the maximum, support is towards advantages side.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4: Conclusion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.</a:t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Restate (paraphrase) your </a:t>
            </a:r>
            <a:r>
              <a:rPr lang="en-US" sz="2400" spc="186" smtClean="0">
                <a:solidFill>
                  <a:srgbClr val="FFFFFF"/>
                </a:solidFill>
                <a:latin typeface="ITC Avant Garde Gothic"/>
              </a:rPr>
              <a:t>position </a:t>
            </a:r>
            <a:r>
              <a:rPr lang="en-US" sz="2400" spc="186" smtClean="0">
                <a:solidFill>
                  <a:srgbClr val="FFFFFF"/>
                </a:solidFill>
                <a:latin typeface="ITC Avant Garde Gothic"/>
              </a:rPr>
              <a:t>again 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and 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main reasons from the body paragraphs</a:t>
            </a:r>
            <a:b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</a:b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NO new information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94466"/>
            <a:ext cx="13090126" cy="2015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ADVANTAGES AND DISADVANTAGES ESSAY.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 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990600" y="1179379"/>
            <a:ext cx="15240000" cy="9107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Structure: Advantages &amp; Disadvantages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"This essay will discuss the main positives and negatives of this statement."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2: Advantages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1, maximum 2 advantages.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3: Disadvantages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1, maximum 2 disadvantages.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4: Conclusion.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Restate (paraphrase) the main advantage and disadvantage.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342900"/>
            <a:ext cx="12161520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77"/>
              </a:lnSpc>
              <a:spcBef>
                <a:spcPct val="0"/>
              </a:spcBef>
            </a:pPr>
            <a:r>
              <a:rPr lang="en-US" sz="4480" dirty="0">
                <a:solidFill>
                  <a:srgbClr val="FFFFFF"/>
                </a:solidFill>
                <a:latin typeface="Montserrat Classic Bold"/>
              </a:rPr>
              <a:t>      </a:t>
            </a: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CAUSES AND SOLUTIONS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143000" y="704890"/>
            <a:ext cx="15316200" cy="9582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b="1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Structure: Causes &amp; Solutions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1: Introduction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Paraphrase the statement. Include your thesis statement.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"This essay will discuss the reasons for this phenomenon along with proposing some measures that can be implemented to reverse this trend."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Paragraph 2: Causes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1, maximum 2 causes of the issue.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Paragraph 3: Solutions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1, maximum 2 solutions for the issue.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Begin with a topic sentence.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Include supporting details - knowledge, examples, and experience.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endParaRPr lang="en-US" sz="2400" b="1" spc="186" dirty="0" smtClean="0">
              <a:solidFill>
                <a:srgbClr val="FFFFFF"/>
              </a:solidFill>
              <a:latin typeface="ITC Avant Garde Gothic"/>
            </a:endParaRP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Paragraph 4: Conclusion.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spc="186" dirty="0" smtClean="0">
                <a:solidFill>
                  <a:srgbClr val="FFFFFF"/>
                </a:solidFill>
                <a:latin typeface="ITC Avant Garde Gothic"/>
              </a:rPr>
              <a:t>Restate (paraphrase) the main cause and solution.</a:t>
            </a:r>
          </a:p>
          <a:p>
            <a:pPr lvl="1">
              <a:lnSpc>
                <a:spcPts val="3744"/>
              </a:lnSpc>
              <a:spcBef>
                <a:spcPct val="0"/>
              </a:spcBef>
            </a:pPr>
            <a:r>
              <a:rPr lang="en-US" sz="2400" b="1" spc="186" dirty="0" smtClean="0">
                <a:solidFill>
                  <a:srgbClr val="FFFFFF"/>
                </a:solidFill>
                <a:latin typeface="ITC Avant Garde Gothic"/>
              </a:rPr>
              <a:t>No new information.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1373</Words>
  <Application>Microsoft Office PowerPoint</Application>
  <PresentationFormat>Custom</PresentationFormat>
  <Paragraphs>262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 Classic Bold</vt:lpstr>
      <vt:lpstr>ITC Avant Garde Gothic</vt:lpstr>
      <vt:lpstr>Now</vt:lpstr>
      <vt:lpstr>ITC Avant Garde Gothic 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Part ppt.pptx</dc:title>
  <cp:lastModifiedBy>Impel Acer</cp:lastModifiedBy>
  <cp:revision>24</cp:revision>
  <dcterms:created xsi:type="dcterms:W3CDTF">2006-08-16T00:00:00Z</dcterms:created>
  <dcterms:modified xsi:type="dcterms:W3CDTF">2023-09-06T09:42:54Z</dcterms:modified>
  <dc:identifier>DAFtaHQcYMM</dc:identifier>
</cp:coreProperties>
</file>