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TC Avant Garde Gothic" panose="020B0604020202020204" charset="0"/>
      <p:regular r:id="rId17"/>
    </p:embeddedFont>
    <p:embeddedFont>
      <p:font typeface="Montserrat Classic Bold" panose="020B0604020202020204" charset="0"/>
      <p:regular r:id="rId18"/>
    </p:embeddedFont>
    <p:embeddedFont>
      <p:font typeface="Now" panose="020B0604020202020204" charset="0"/>
      <p:regular r:id="rId19"/>
    </p:embeddedFont>
    <p:embeddedFont>
      <p:font typeface="Open Sans Condensed" panose="020B0604020202020204" charset="0"/>
      <p:regular r:id="rId20"/>
    </p:embeddedFont>
    <p:embeddedFont>
      <p:font typeface="Open Sans Condensed Bold" panose="020B0604020202020204" charset="0"/>
      <p:regular r:id="rId21"/>
    </p:embeddedFont>
    <p:embeddedFont>
      <p:font typeface="Open Sans Condensed Bold Italics" panose="020B0604020202020204" charset="0"/>
      <p:regular r:id="rId22"/>
    </p:embeddedFont>
    <p:embeddedFont>
      <p:font typeface="Open Sans Condensed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913902"/>
            <a:ext cx="4840817" cy="906553"/>
          </a:xfrm>
          <a:custGeom>
            <a:avLst/>
            <a:gdLst/>
            <a:ahLst/>
            <a:cxnLst/>
            <a:rect l="l" t="t" r="r" b="b"/>
            <a:pathLst>
              <a:path w="4840817" h="906553">
                <a:moveTo>
                  <a:pt x="0" y="0"/>
                </a:moveTo>
                <a:lnTo>
                  <a:pt x="4840817" y="0"/>
                </a:lnTo>
                <a:lnTo>
                  <a:pt x="4840817" y="906553"/>
                </a:lnTo>
                <a:lnTo>
                  <a:pt x="0" y="906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AutoShape 3"/>
          <p:cNvSpPr/>
          <p:nvPr/>
        </p:nvSpPr>
        <p:spPr>
          <a:xfrm>
            <a:off x="4482504" y="8344588"/>
            <a:ext cx="1017791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1191820" y="5783087"/>
            <a:ext cx="3580823" cy="1850833"/>
          </a:xfrm>
          <a:custGeom>
            <a:avLst/>
            <a:gdLst/>
            <a:ahLst/>
            <a:cxnLst/>
            <a:rect l="l" t="t" r="r" b="b"/>
            <a:pathLst>
              <a:path w="3580823" h="1850833">
                <a:moveTo>
                  <a:pt x="0" y="0"/>
                </a:moveTo>
                <a:lnTo>
                  <a:pt x="3580823" y="0"/>
                </a:lnTo>
                <a:lnTo>
                  <a:pt x="3580823" y="1850834"/>
                </a:lnTo>
                <a:lnTo>
                  <a:pt x="0" y="1850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10638465" y="2057400"/>
            <a:ext cx="4850320" cy="8229600"/>
          </a:xfrm>
          <a:custGeom>
            <a:avLst/>
            <a:gdLst/>
            <a:ahLst/>
            <a:cxnLst/>
            <a:rect l="l" t="t" r="r" b="b"/>
            <a:pathLst>
              <a:path w="4850320" h="8229600">
                <a:moveTo>
                  <a:pt x="0" y="0"/>
                </a:moveTo>
                <a:lnTo>
                  <a:pt x="4850320" y="0"/>
                </a:lnTo>
                <a:lnTo>
                  <a:pt x="48503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6"/>
          <p:cNvSpPr txBox="1"/>
          <p:nvPr/>
        </p:nvSpPr>
        <p:spPr>
          <a:xfrm>
            <a:off x="1481960" y="8097675"/>
            <a:ext cx="3000544" cy="4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4"/>
              </a:lnSpc>
              <a:spcBef>
                <a:spcPct val="0"/>
              </a:spcBef>
            </a:pPr>
            <a:r>
              <a:rPr lang="en-US" sz="2846" spc="142">
                <a:solidFill>
                  <a:srgbClr val="000000"/>
                </a:solidFill>
                <a:latin typeface="Montserrat Classic Bold"/>
              </a:rPr>
              <a:t>SUBSCRIBE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6387" y="1028700"/>
            <a:ext cx="9522535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CONNECTORS TO BE USED FOR WRITING AND SPEAKING EXAM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6423" y="2994352"/>
            <a:ext cx="15417977" cy="10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025" lvl="1" indent="-280512" algn="l">
              <a:lnSpc>
                <a:spcPts val="4123"/>
              </a:lnSpc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  Connectors connects two sentences together to make it a complex sentence which weighs 25% in the writing exam. </a:t>
            </a:r>
          </a:p>
        </p:txBody>
      </p:sp>
      <p:sp>
        <p:nvSpPr>
          <p:cNvPr id="4" name="Freeform 4"/>
          <p:cNvSpPr/>
          <p:nvPr/>
        </p:nvSpPr>
        <p:spPr>
          <a:xfrm>
            <a:off x="1286387" y="5143500"/>
            <a:ext cx="11822483" cy="4712599"/>
          </a:xfrm>
          <a:custGeom>
            <a:avLst/>
            <a:gdLst/>
            <a:ahLst/>
            <a:cxnLst/>
            <a:rect l="l" t="t" r="r" b="b"/>
            <a:pathLst>
              <a:path w="11822483" h="4712599">
                <a:moveTo>
                  <a:pt x="0" y="0"/>
                </a:moveTo>
                <a:lnTo>
                  <a:pt x="11822482" y="0"/>
                </a:lnTo>
                <a:lnTo>
                  <a:pt x="11822482" y="4712599"/>
                </a:lnTo>
                <a:lnTo>
                  <a:pt x="0" y="4712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454" b="-8974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6" name="Freeform 6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4362" y="942563"/>
            <a:ext cx="12631415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CONNECTORS FOR THE WRITING AND SPEAKING EXAM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34362" y="2711947"/>
            <a:ext cx="16916881" cy="602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3600" spc="279">
                <a:solidFill>
                  <a:srgbClr val="FFFFFF"/>
                </a:solidFill>
                <a:latin typeface="Open Sans Condensed Bold"/>
              </a:rPr>
              <a:t>Likewise</a:t>
            </a:r>
            <a:r>
              <a:rPr lang="en-US" sz="3600" spc="279">
                <a:solidFill>
                  <a:srgbClr val="FFFFFF"/>
                </a:solidFill>
                <a:latin typeface="Open Sans Condensed"/>
              </a:rPr>
              <a:t> (can be used for both the writing and speaking tests)</a:t>
            </a: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In his budget the Minister of Finance increased spending on higher education, he likewise improved spending on social development.</a:t>
            </a:r>
          </a:p>
          <a:p>
            <a:pPr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In the same way</a:t>
            </a: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 (can be used for both the writing and speaking tests)</a:t>
            </a: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Religious doctrine is used to teach people right from wrong in the same way as fables were used to teach</a:t>
            </a: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simple human truths.</a:t>
            </a:r>
          </a:p>
          <a:p>
            <a:pPr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Similarly</a:t>
            </a: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 (can be used for both the writing and speaking tests)</a:t>
            </a: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Italian painters are renowned for their innovative works. The Greeks are similarly known for their philosophies.</a:t>
            </a:r>
          </a:p>
          <a:p>
            <a:pPr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  <a:p>
            <a:pPr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1028822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CONNECTORS FOR OUTCOME AND RESULT  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485900"/>
            <a:ext cx="16413074" cy="731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8"/>
              </a:lnSpc>
            </a:pPr>
            <a:endParaRPr/>
          </a:p>
          <a:p>
            <a:pPr algn="just">
              <a:lnSpc>
                <a:spcPts val="3308"/>
              </a:lnSpc>
            </a:pPr>
            <a:endParaRPr/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 Bold Italics"/>
              </a:rPr>
              <a:t> Therefore</a:t>
            </a:r>
            <a:r>
              <a:rPr lang="en-US" sz="2757" spc="214">
                <a:solidFill>
                  <a:srgbClr val="FFFFFF"/>
                </a:solidFill>
                <a:latin typeface="Open Sans Condensed Italics"/>
              </a:rPr>
              <a:t> (ok for both)</a:t>
            </a:r>
          </a:p>
          <a:p>
            <a:pPr algn="just">
              <a:lnSpc>
                <a:spcPts val="2911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Most governments believe in the importance of education. They are, </a:t>
            </a:r>
            <a:r>
              <a:rPr lang="en-US" sz="2757" u="sng" spc="214">
                <a:solidFill>
                  <a:srgbClr val="FFFFFF"/>
                </a:solidFill>
                <a:latin typeface="Open Sans Condensed Bold"/>
              </a:rPr>
              <a:t>therefore</a:t>
            </a: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, willing to invest large amounts of money in improving the quality of the education.</a:t>
            </a:r>
          </a:p>
          <a:p>
            <a:pPr algn="just">
              <a:lnSpc>
                <a:spcPts val="3308"/>
              </a:lnSpc>
            </a:pPr>
            <a:endParaRPr lang="en-US" sz="2757" spc="214">
              <a:solidFill>
                <a:srgbClr val="FFFFFF"/>
              </a:solidFill>
              <a:latin typeface="Open Sans Condensed"/>
            </a:endParaRP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 Bold Italics"/>
              </a:rPr>
              <a:t> As a consequenc</a:t>
            </a:r>
            <a:r>
              <a:rPr lang="en-US" sz="2757" spc="214">
                <a:solidFill>
                  <a:srgbClr val="FFFFFF"/>
                </a:solidFill>
                <a:latin typeface="Open Sans Condensed Italics"/>
              </a:rPr>
              <a:t>e (ok for both)</a:t>
            </a: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The nuclear disaster at Fukushima was worse than the scientists had anticipated. </a:t>
            </a:r>
            <a:r>
              <a:rPr lang="en-US" sz="2757" u="sng" spc="214">
                <a:solidFill>
                  <a:srgbClr val="FFFFFF"/>
                </a:solidFill>
                <a:latin typeface="Open Sans Condensed Bold"/>
              </a:rPr>
              <a:t>As a consequence,</a:t>
            </a: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 the Japanese government has changed the way that nuclear power plants are built. </a:t>
            </a:r>
          </a:p>
          <a:p>
            <a:pPr algn="just">
              <a:lnSpc>
                <a:spcPts val="3308"/>
              </a:lnSpc>
            </a:pPr>
            <a:endParaRPr lang="en-US" sz="2757" spc="214">
              <a:solidFill>
                <a:srgbClr val="FFFFFF"/>
              </a:solidFill>
              <a:latin typeface="Open Sans Condensed"/>
            </a:endParaRP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 Bold Italics"/>
              </a:rPr>
              <a:t>Thus</a:t>
            </a:r>
            <a:r>
              <a:rPr lang="en-US" sz="2757" spc="214">
                <a:solidFill>
                  <a:srgbClr val="FFFFFF"/>
                </a:solidFill>
                <a:latin typeface="Open Sans Condensed Italics"/>
              </a:rPr>
              <a:t> (more for writing)</a:t>
            </a: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The local council received additional funding for the arts. They were, </a:t>
            </a:r>
            <a:r>
              <a:rPr lang="en-US" sz="2757" spc="214">
                <a:solidFill>
                  <a:srgbClr val="FFFFFF"/>
                </a:solidFill>
                <a:latin typeface="Open Sans Condensed Bold"/>
              </a:rPr>
              <a:t>thus </a:t>
            </a: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able to renovate the art gallery on the city centre. </a:t>
            </a:r>
          </a:p>
          <a:p>
            <a:pPr algn="just">
              <a:lnSpc>
                <a:spcPts val="3308"/>
              </a:lnSpc>
            </a:pPr>
            <a:endParaRPr lang="en-US" sz="2757" spc="214">
              <a:solidFill>
                <a:srgbClr val="FFFFFF"/>
              </a:solidFill>
              <a:latin typeface="Open Sans Condensed"/>
            </a:endParaRP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 Bold Italics"/>
              </a:rPr>
              <a:t>As a result</a:t>
            </a:r>
            <a:r>
              <a:rPr lang="en-US" sz="2757" spc="214">
                <a:solidFill>
                  <a:srgbClr val="FFFFFF"/>
                </a:solidFill>
                <a:latin typeface="Open Sans Condensed Italics"/>
              </a:rPr>
              <a:t> (neutral, can be used in the speaking and in your essays)</a:t>
            </a:r>
          </a:p>
          <a:p>
            <a:pPr algn="just">
              <a:lnSpc>
                <a:spcPts val="3308"/>
              </a:lnSpc>
            </a:pP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It rains quite often in Europe, </a:t>
            </a:r>
            <a:r>
              <a:rPr lang="en-US" sz="2757" spc="214">
                <a:solidFill>
                  <a:srgbClr val="FFFFFF"/>
                </a:solidFill>
                <a:latin typeface="Open Sans Condensed Bold"/>
              </a:rPr>
              <a:t>as a result</a:t>
            </a:r>
            <a:r>
              <a:rPr lang="en-US" sz="2757" spc="214">
                <a:solidFill>
                  <a:srgbClr val="FFFFFF"/>
                </a:solidFill>
                <a:latin typeface="Open Sans Condensed"/>
              </a:rPr>
              <a:t>, most Europeans tend to vacation in sunnier destinations.</a:t>
            </a:r>
          </a:p>
          <a:p>
            <a:pPr algn="just">
              <a:lnSpc>
                <a:spcPts val="3308"/>
              </a:lnSpc>
            </a:pPr>
            <a:endParaRPr lang="en-US" sz="2757" spc="214">
              <a:solidFill>
                <a:srgbClr val="FFFFFF"/>
              </a:solidFill>
              <a:latin typeface="Open Sans Condensed"/>
            </a:endParaRPr>
          </a:p>
          <a:p>
            <a:pPr algn="just">
              <a:lnSpc>
                <a:spcPts val="2471"/>
              </a:lnSpc>
            </a:pPr>
            <a:r>
              <a:rPr lang="en-US" sz="2059" spc="159">
                <a:solidFill>
                  <a:srgbClr val="FFFFFF"/>
                </a:solidFill>
                <a:latin typeface="Open Sans Condensed"/>
              </a:rPr>
              <a:t> 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8731" y="630961"/>
            <a:ext cx="305618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CONTRAST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08731" y="1628775"/>
            <a:ext cx="17259300" cy="762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 Bold"/>
              </a:rPr>
              <a:t>In contrast</a:t>
            </a: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Coastal tourism is on the rise. </a:t>
            </a:r>
            <a:r>
              <a:rPr lang="en-US" sz="2509" u="sng" spc="194">
                <a:solidFill>
                  <a:srgbClr val="FFFFFF"/>
                </a:solidFill>
                <a:latin typeface="Open Sans Condensed"/>
              </a:rPr>
              <a:t>In contrast</a:t>
            </a: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, visits to urban areas are declining as people reduce business travel and confine meetings to video conferencing.</a:t>
            </a:r>
          </a:p>
          <a:p>
            <a:pPr algn="l">
              <a:lnSpc>
                <a:spcPts val="3011"/>
              </a:lnSpc>
            </a:pPr>
            <a:endParaRPr lang="en-US" sz="2509" spc="194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 Bold"/>
              </a:rPr>
              <a:t>However</a:t>
            </a: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The government planned to re-introduce the death penalty. There was, </a:t>
            </a:r>
            <a:r>
              <a:rPr lang="en-US" sz="2509" u="sng" spc="194">
                <a:solidFill>
                  <a:srgbClr val="FFFFFF"/>
                </a:solidFill>
                <a:latin typeface="Open Sans Condensed"/>
              </a:rPr>
              <a:t>however</a:t>
            </a: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, a public outcry and they had to  halt the legislation.</a:t>
            </a:r>
          </a:p>
          <a:p>
            <a:pPr algn="l">
              <a:lnSpc>
                <a:spcPts val="3011"/>
              </a:lnSpc>
            </a:pPr>
            <a:endParaRPr lang="en-US" sz="2509" spc="194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 Bold"/>
              </a:rPr>
              <a:t>On the Contrary</a:t>
            </a: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Today most people are aware of the dangers of smoking, on the contrary,  they still continue to damage their health by smoking.</a:t>
            </a:r>
          </a:p>
          <a:p>
            <a:pPr algn="l">
              <a:lnSpc>
                <a:spcPts val="3011"/>
              </a:lnSpc>
            </a:pPr>
            <a:endParaRPr lang="en-US" sz="2509" spc="194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 Bold"/>
              </a:rPr>
              <a:t>Whereas</a:t>
            </a: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Laughing is a good medicine, whereas continuous  laughing for long time can make people think that you may be  behaving weird. </a:t>
            </a:r>
          </a:p>
          <a:p>
            <a:pPr algn="l">
              <a:lnSpc>
                <a:spcPts val="3011"/>
              </a:lnSpc>
            </a:pPr>
            <a:endParaRPr lang="en-US" sz="2509" spc="194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011"/>
              </a:lnSpc>
            </a:pPr>
            <a:r>
              <a:rPr lang="en-US" sz="2509" spc="194">
                <a:solidFill>
                  <a:srgbClr val="FFFFFF"/>
                </a:solidFill>
                <a:latin typeface="Open Sans Condensed Bold Italics"/>
              </a:rPr>
              <a:t>One the one hand, On the other hand</a:t>
            </a:r>
            <a:r>
              <a:rPr lang="en-US" sz="2509" spc="194">
                <a:solidFill>
                  <a:srgbClr val="FFFFFF"/>
                </a:solidFill>
                <a:latin typeface="Open Sans Condensed Italics"/>
              </a:rPr>
              <a:t> (more used in writing ( for discussion essay)  but can be used when speaking too)</a:t>
            </a:r>
          </a:p>
          <a:p>
            <a:pPr algn="l">
              <a:lnSpc>
                <a:spcPts val="3011"/>
              </a:lnSpc>
            </a:pPr>
            <a:r>
              <a:rPr lang="en-US" sz="2509" u="sng" spc="194">
                <a:solidFill>
                  <a:srgbClr val="FFFFFF"/>
                </a:solidFill>
                <a:latin typeface="Open Sans Condensed"/>
              </a:rPr>
              <a:t>On the one hand</a:t>
            </a: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, Some people contend that antibacterial soaps and detergents are good because they ensure a bacteria free environment. </a:t>
            </a:r>
            <a:r>
              <a:rPr lang="en-US" sz="2509" u="sng" spc="194">
                <a:solidFill>
                  <a:srgbClr val="FFFFFF"/>
                </a:solidFill>
                <a:latin typeface="Open Sans Condensed"/>
              </a:rPr>
              <a:t>On the other hand</a:t>
            </a:r>
            <a:r>
              <a:rPr lang="en-US" sz="2509" spc="194">
                <a:solidFill>
                  <a:srgbClr val="FFFFFF"/>
                </a:solidFill>
                <a:latin typeface="Open Sans Condensed"/>
              </a:rPr>
              <a:t>, there are those who disagree arguing that riding the environment of microbes robs us of the ability to form an immune response.  </a:t>
            </a:r>
          </a:p>
          <a:p>
            <a:pPr algn="l">
              <a:lnSpc>
                <a:spcPts val="3011"/>
              </a:lnSpc>
            </a:pPr>
            <a:endParaRPr lang="en-US" sz="2509" spc="194">
              <a:solidFill>
                <a:srgbClr val="FFFFFF"/>
              </a:solidFill>
              <a:latin typeface="Open Sans Condense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735" y="1028700"/>
            <a:ext cx="13716565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CONNECTORS TO ILLUSTRATE A SEQUENCE (WRITING)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0735" y="1961673"/>
            <a:ext cx="16293996" cy="676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First, Firstly, To begin with, To commence</a:t>
            </a:r>
          </a:p>
          <a:p>
            <a:pPr algn="l"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 Bold"/>
            </a:endParaRP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Firstly, The local council should not allow people to sleep on the streets. Additionally,  they should make sure they they are sheltered properly. </a:t>
            </a:r>
          </a:p>
          <a:p>
            <a:pPr algn="l"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Second, Secondly, </a:t>
            </a: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It is first and foremost the government’s responsibility create employment. Secondly, they should ensure </a:t>
            </a: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that employers treat their workers fairly and with respect.</a:t>
            </a:r>
          </a:p>
          <a:p>
            <a:pPr algn="l"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 Bold"/>
              </a:rPr>
              <a:t>Thirdly, Finally, Lastly</a:t>
            </a:r>
          </a:p>
          <a:p>
            <a:pPr algn="l">
              <a:lnSpc>
                <a:spcPts val="3600"/>
              </a:lnSpc>
            </a:pP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In seeking employment,  she wanted to ensure that she followed her dreams. Secondly, she wanted a decent wage and </a:t>
            </a:r>
            <a:r>
              <a:rPr lang="en-US" sz="3000" u="sng" spc="232">
                <a:solidFill>
                  <a:srgbClr val="FFFFFF"/>
                </a:solidFill>
                <a:latin typeface="Open Sans Condensed"/>
              </a:rPr>
              <a:t>thirdly</a:t>
            </a:r>
            <a:r>
              <a:rPr lang="en-US" sz="3000" spc="232">
                <a:solidFill>
                  <a:srgbClr val="FFFFFF"/>
                </a:solidFill>
                <a:latin typeface="Open Sans Condensed"/>
              </a:rPr>
              <a:t> she hoped that there were opportunities for promotion. </a:t>
            </a:r>
          </a:p>
          <a:p>
            <a:pPr algn="l">
              <a:lnSpc>
                <a:spcPts val="3600"/>
              </a:lnSpc>
            </a:pPr>
            <a:endParaRPr lang="en-US" sz="3000" spc="232">
              <a:solidFill>
                <a:srgbClr val="FFFFFF"/>
              </a:solidFill>
              <a:latin typeface="Open Sans Condense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42950"/>
            <a:ext cx="10991428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CONNECTORS TO ADD MORE INFORMATION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05190"/>
            <a:ext cx="16501928" cy="502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 Bold"/>
              </a:rPr>
              <a:t>In addition or Additionally</a:t>
            </a:r>
          </a:p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The organization offered to make amends for any problems that had been caused by the misinformation that had been published in their magazine. </a:t>
            </a:r>
            <a:r>
              <a:rPr lang="en-US" sz="2799" u="sng" spc="217">
                <a:solidFill>
                  <a:srgbClr val="FFFFFF"/>
                </a:solidFill>
                <a:latin typeface="Open Sans Condensed"/>
              </a:rPr>
              <a:t>In addition</a:t>
            </a: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, they discounted the next edition of the glossy publication.</a:t>
            </a:r>
          </a:p>
          <a:p>
            <a:pPr algn="l">
              <a:lnSpc>
                <a:spcPts val="3359"/>
              </a:lnSpc>
            </a:pPr>
            <a:endParaRPr lang="en-US" sz="2799" spc="217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 Bold"/>
              </a:rPr>
              <a:t>Moreover</a:t>
            </a:r>
          </a:p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Over the years,  computers have become more and more powerful, </a:t>
            </a:r>
            <a:r>
              <a:rPr lang="en-US" sz="2799" u="sng" spc="217">
                <a:solidFill>
                  <a:srgbClr val="FFFFFF"/>
                </a:solidFill>
                <a:latin typeface="Open Sans Condensed"/>
              </a:rPr>
              <a:t>moreover</a:t>
            </a: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 they have also become less expensive.</a:t>
            </a:r>
          </a:p>
          <a:p>
            <a:pPr algn="l">
              <a:lnSpc>
                <a:spcPts val="3359"/>
              </a:lnSpc>
            </a:pPr>
            <a:endParaRPr lang="en-US" sz="2799" spc="217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 Bold"/>
              </a:rPr>
              <a:t>Furthermore</a:t>
            </a:r>
          </a:p>
          <a:p>
            <a:pPr algn="l">
              <a:lnSpc>
                <a:spcPts val="3359"/>
              </a:lnSpc>
            </a:pP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The houses in the neighbourhood were large and spacious. </a:t>
            </a:r>
            <a:r>
              <a:rPr lang="en-US" sz="2799" u="sng" spc="217">
                <a:solidFill>
                  <a:srgbClr val="FFFFFF"/>
                </a:solidFill>
                <a:latin typeface="Open Sans Condensed"/>
              </a:rPr>
              <a:t>Furthermore</a:t>
            </a:r>
            <a:r>
              <a:rPr lang="en-US" sz="2799" spc="217">
                <a:solidFill>
                  <a:srgbClr val="FFFFFF"/>
                </a:solidFill>
                <a:latin typeface="Open Sans Condensed"/>
              </a:rPr>
              <a:t>, they had easy access to public transport. </a:t>
            </a:r>
          </a:p>
          <a:p>
            <a:pPr algn="l">
              <a:lnSpc>
                <a:spcPts val="3359"/>
              </a:lnSpc>
            </a:pPr>
            <a:endParaRPr lang="en-US" sz="2799" spc="217">
              <a:solidFill>
                <a:srgbClr val="FFFFFF"/>
              </a:solidFill>
              <a:latin typeface="Open Sans Condense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42950"/>
            <a:ext cx="1047947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ORDER OF RELEVANCE OR IMPORTANCE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500448"/>
            <a:ext cx="16574715" cy="821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endParaRPr/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 Bold"/>
              </a:rPr>
              <a:t>Most importantly</a:t>
            </a: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 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We should discuss how to maintain a work life balance, </a:t>
            </a:r>
            <a:r>
              <a:rPr lang="en-US" sz="2599" u="sng" spc="15">
                <a:solidFill>
                  <a:srgbClr val="FFFFFF"/>
                </a:solidFill>
                <a:latin typeface="Open Sans Condensed"/>
              </a:rPr>
              <a:t>most importantly</a:t>
            </a: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, how organisations can ensure that</a:t>
            </a: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employees are not overworked.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 Bold"/>
              </a:rPr>
              <a:t>Most significantly</a:t>
            </a: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 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The president said that the year ahead would be different. </a:t>
            </a:r>
            <a:r>
              <a:rPr lang="en-US" sz="2599" u="sng" spc="15">
                <a:solidFill>
                  <a:srgbClr val="FFFFFF"/>
                </a:solidFill>
                <a:latin typeface="Open Sans Condensed"/>
              </a:rPr>
              <a:t>Most significantly</a:t>
            </a: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 he indicated that he would re</a:t>
            </a: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allocate funding to obtaining additional resources.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 Bold"/>
              </a:rPr>
              <a:t> Essentially,   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 Bold"/>
            </a:endParaRP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The manager said that it was essentially the responsibility of every employee to ensure that the customers were</a:t>
            </a:r>
          </a:p>
          <a:p>
            <a:pPr algn="l">
              <a:lnSpc>
                <a:spcPts val="3119"/>
              </a:lnSpc>
            </a:pPr>
            <a:r>
              <a:rPr lang="en-US" sz="2599" spc="15">
                <a:solidFill>
                  <a:srgbClr val="FFFFFF"/>
                </a:solidFill>
                <a:latin typeface="Open Sans Condensed"/>
              </a:rPr>
              <a:t>delighted with the service that they received.</a:t>
            </a:r>
          </a:p>
          <a:p>
            <a:pPr algn="l">
              <a:lnSpc>
                <a:spcPts val="3119"/>
              </a:lnSpc>
            </a:pPr>
            <a:endParaRPr lang="en-US" sz="2599" spc="15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r>
              <a:rPr lang="en-US" sz="2599" spc="201">
                <a:solidFill>
                  <a:srgbClr val="FFFFFF"/>
                </a:solidFill>
                <a:latin typeface="Open Sans Condensed Bold"/>
              </a:rPr>
              <a:t>Most specifically </a:t>
            </a:r>
          </a:p>
          <a:p>
            <a:pPr algn="l">
              <a:lnSpc>
                <a:spcPts val="3119"/>
              </a:lnSpc>
            </a:pPr>
            <a:r>
              <a:rPr lang="en-US" sz="2599" spc="201">
                <a:solidFill>
                  <a:srgbClr val="FFFFFF"/>
                </a:solidFill>
                <a:latin typeface="Open Sans Condensed"/>
              </a:rPr>
              <a:t>Eating vegetables is very good for eyesight, most specifically, carrots are thought to improve your night vision.</a:t>
            </a:r>
          </a:p>
          <a:p>
            <a:pPr algn="l">
              <a:lnSpc>
                <a:spcPts val="3119"/>
              </a:lnSpc>
            </a:pPr>
            <a:endParaRPr lang="en-US" sz="2599" spc="201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endParaRPr lang="en-US" sz="2599" spc="201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119"/>
              </a:lnSpc>
            </a:pPr>
            <a:endParaRPr lang="en-US" sz="2599" spc="201">
              <a:solidFill>
                <a:srgbClr val="FFFFFF"/>
              </a:solidFill>
              <a:latin typeface="Open Sans Condense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8962" y="1028700"/>
            <a:ext cx="9860934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EXEMPLIFICATION – GIVING EXAMPLES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8962" y="2492027"/>
            <a:ext cx="16568835" cy="461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 Bold"/>
              </a:rPr>
              <a:t>1 For example</a:t>
            </a: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 (suitable for both)</a:t>
            </a:r>
          </a:p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If, </a:t>
            </a:r>
            <a:r>
              <a:rPr lang="en-US" sz="2797" u="sng" spc="217">
                <a:solidFill>
                  <a:srgbClr val="FFFFFF"/>
                </a:solidFill>
                <a:latin typeface="Open Sans Condensed"/>
              </a:rPr>
              <a:t>for example</a:t>
            </a: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, we could put the well-being of others before ourselves,  the world would be a much happier place for all. </a:t>
            </a:r>
          </a:p>
          <a:p>
            <a:pPr algn="l">
              <a:lnSpc>
                <a:spcPts val="3356"/>
              </a:lnSpc>
            </a:pPr>
            <a:endParaRPr lang="en-US" sz="2797" spc="217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 Bold"/>
              </a:rPr>
              <a:t>2 For instance</a:t>
            </a: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 (suitable for both)</a:t>
            </a:r>
          </a:p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Modern urban populations are battling lifestyle diseases brought on by obesity. Diabetes, </a:t>
            </a:r>
            <a:r>
              <a:rPr lang="en-US" sz="2797" u="sng" spc="217">
                <a:solidFill>
                  <a:srgbClr val="FFFFFF"/>
                </a:solidFill>
                <a:latin typeface="Open Sans Condensed"/>
              </a:rPr>
              <a:t>for instance</a:t>
            </a: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, is growing in prevalence and more and more people have to take chronic medication. </a:t>
            </a:r>
          </a:p>
          <a:p>
            <a:pPr algn="l">
              <a:lnSpc>
                <a:spcPts val="3356"/>
              </a:lnSpc>
            </a:pPr>
            <a:endParaRPr lang="en-US" sz="2797" spc="217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 Bold"/>
              </a:rPr>
              <a:t>3 To illustrate</a:t>
            </a:r>
          </a:p>
          <a:p>
            <a:pPr algn="l">
              <a:lnSpc>
                <a:spcPts val="3356"/>
              </a:lnSpc>
            </a:pP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Misinformation can cause many disagreements. </a:t>
            </a:r>
            <a:r>
              <a:rPr lang="en-US" sz="2797" u="sng" spc="217">
                <a:solidFill>
                  <a:srgbClr val="FFFFFF"/>
                </a:solidFill>
                <a:latin typeface="Open Sans Condensed"/>
              </a:rPr>
              <a:t>To illustrate</a:t>
            </a:r>
            <a:r>
              <a:rPr lang="en-US" sz="2797" spc="217">
                <a:solidFill>
                  <a:srgbClr val="FFFFFF"/>
                </a:solidFill>
                <a:latin typeface="Open Sans Condensed"/>
              </a:rPr>
              <a:t>, a company advertising goods at an incorrect price could lead to disgruntled customers.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12420"/>
            <a:ext cx="8309082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SUMMARIZING OR CONCLUDING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849814"/>
            <a:ext cx="16276320" cy="680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 Bold"/>
              </a:rPr>
              <a:t>In summary </a:t>
            </a: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"/>
              </a:rPr>
              <a:t>In summary, I have come to the realization that communication plays a big role in the success of a team.</a:t>
            </a:r>
          </a:p>
          <a:p>
            <a:pPr algn="l">
              <a:lnSpc>
                <a:spcPts val="3839"/>
              </a:lnSpc>
            </a:pPr>
            <a:endParaRPr lang="en-US" sz="3199" spc="248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 Bold"/>
              </a:rPr>
              <a:t>To sum up </a:t>
            </a: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"/>
              </a:rPr>
              <a:t>To sum up my thoughts, I think choosing a single piece of art from a couple hundred is rather difficult.</a:t>
            </a:r>
          </a:p>
          <a:p>
            <a:pPr algn="l">
              <a:lnSpc>
                <a:spcPts val="3839"/>
              </a:lnSpc>
            </a:pPr>
            <a:endParaRPr lang="en-US" sz="3199" spc="248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 Bold"/>
              </a:rPr>
              <a:t>In conclusion </a:t>
            </a: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"/>
              </a:rPr>
              <a:t>In conclusion, winning isn’t necessarily the most important thing, it’s the way you played the game.</a:t>
            </a:r>
          </a:p>
          <a:p>
            <a:pPr algn="l">
              <a:lnSpc>
                <a:spcPts val="3839"/>
              </a:lnSpc>
            </a:pPr>
            <a:endParaRPr lang="en-US" sz="3199" spc="248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 Bold"/>
              </a:rPr>
              <a:t>To sum up </a:t>
            </a:r>
          </a:p>
          <a:p>
            <a:pPr algn="l">
              <a:lnSpc>
                <a:spcPts val="3839"/>
              </a:lnSpc>
            </a:pPr>
            <a:r>
              <a:rPr lang="en-US" sz="3199" spc="248">
                <a:solidFill>
                  <a:srgbClr val="FFFFFF"/>
                </a:solidFill>
                <a:latin typeface="Open Sans Condensed"/>
              </a:rPr>
              <a:t>The project turned out okay, to sum up, I think everyone did a fantastic job.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2980" y="884088"/>
            <a:ext cx="8725043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  <a:spcBef>
                <a:spcPct val="0"/>
              </a:spcBef>
            </a:pPr>
            <a:r>
              <a:rPr lang="en-US" sz="3780" u="none" strike="noStrike">
                <a:solidFill>
                  <a:srgbClr val="FFFFFF"/>
                </a:solidFill>
                <a:latin typeface="Montserrat Classic Bold"/>
              </a:rPr>
              <a:t>FOCUSING AND LINKING ( TASK 1 )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82980" y="1900545"/>
            <a:ext cx="16932257" cy="680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 Bold"/>
              </a:rPr>
              <a:t>With respect to </a:t>
            </a: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"/>
              </a:rPr>
              <a:t>With respect to the contract, we regret that we are unable to accept the terms and conditions.</a:t>
            </a:r>
          </a:p>
          <a:p>
            <a:pPr algn="l">
              <a:lnSpc>
                <a:spcPts val="3899"/>
              </a:lnSpc>
            </a:pPr>
            <a:endParaRPr lang="en-US" sz="3249" spc="25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 Bold"/>
              </a:rPr>
              <a:t>Regarding </a:t>
            </a: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"/>
              </a:rPr>
              <a:t>Regarding the proposal, we regret that we are unable to agree with some of your requirements. </a:t>
            </a:r>
          </a:p>
          <a:p>
            <a:pPr algn="l">
              <a:lnSpc>
                <a:spcPts val="3899"/>
              </a:lnSpc>
            </a:pPr>
            <a:endParaRPr lang="en-US" sz="3249" spc="25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 Bold"/>
              </a:rPr>
              <a:t>With regards to </a:t>
            </a: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"/>
              </a:rPr>
              <a:t>With regards to energy production by solar, Canada excelled into it with 90 percent of energy comprised of solar. </a:t>
            </a:r>
          </a:p>
          <a:p>
            <a:pPr algn="l">
              <a:lnSpc>
                <a:spcPts val="3899"/>
              </a:lnSpc>
            </a:pPr>
            <a:endParaRPr lang="en-US" sz="3249" spc="25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 Bold"/>
              </a:rPr>
              <a:t>Talking of / speaking of (speaking )</a:t>
            </a:r>
          </a:p>
          <a:p>
            <a:pPr algn="l">
              <a:lnSpc>
                <a:spcPts val="3899"/>
              </a:lnSpc>
            </a:pPr>
            <a:r>
              <a:rPr lang="en-US" sz="3249" spc="252">
                <a:solidFill>
                  <a:srgbClr val="FFFFFF"/>
                </a:solidFill>
                <a:latin typeface="Open Sans Condensed"/>
              </a:rPr>
              <a:t>Talking of relocating, do you know where you going to stay? Have you found and apartment?</a:t>
            </a:r>
          </a:p>
          <a:p>
            <a:pPr algn="l">
              <a:lnSpc>
                <a:spcPts val="3899"/>
              </a:lnSpc>
            </a:pPr>
            <a:endParaRPr lang="en-US" sz="3249" spc="252">
              <a:solidFill>
                <a:srgbClr val="FFFFFF"/>
              </a:solidFill>
              <a:latin typeface="Open Sans Condensed"/>
            </a:endParaRPr>
          </a:p>
          <a:p>
            <a:pPr algn="l">
              <a:lnSpc>
                <a:spcPts val="3899"/>
              </a:lnSpc>
            </a:pPr>
            <a:endParaRPr lang="en-US" sz="3249" spc="252">
              <a:solidFill>
                <a:srgbClr val="FFFFFF"/>
              </a:solidFill>
              <a:latin typeface="Open Sans Condense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1138</Words>
  <Application>Microsoft Office PowerPoint</Application>
  <PresentationFormat>Custom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Now</vt:lpstr>
      <vt:lpstr>Open Sans Condensed Bold</vt:lpstr>
      <vt:lpstr>Montserrat Classic Bold</vt:lpstr>
      <vt:lpstr>Open Sans Condensed Bold Italics</vt:lpstr>
      <vt:lpstr>Open Sans Condensed</vt:lpstr>
      <vt:lpstr>Arial</vt:lpstr>
      <vt:lpstr>Calibri</vt:lpstr>
      <vt:lpstr>ITC Avant Garde Gothic</vt:lpstr>
      <vt:lpstr>Open Sans Condensed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Connectors for the Writing and Speaking Exam.pptx</dc:title>
  <cp:lastModifiedBy>Prasanna</cp:lastModifiedBy>
  <cp:revision>2</cp:revision>
  <dcterms:created xsi:type="dcterms:W3CDTF">2006-08-16T00:00:00Z</dcterms:created>
  <dcterms:modified xsi:type="dcterms:W3CDTF">2023-09-04T04:50:01Z</dcterms:modified>
  <dc:identifier>DAFtaTpF3eg</dc:identifier>
</cp:coreProperties>
</file>